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12192000" cy="6858000"/>
  <p:notesSz cx="6858000" cy="9144000"/>
  <p:embeddedFontLst>
    <p:embeddedFont>
      <p:font typeface="Brandon Grotesque Light" panose="020B0303020203060202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BHgBm2hFb94jirHSIiYI/4BUj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A0E"/>
    <a:srgbClr val="647B54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57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2af1a6143_0_10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82" name="Google Shape;82;ge2af1a6143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2af1a6143_0_10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e2af1a6143_0_10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e2af1a6143_0_1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2af1a6143_0_1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9" name="Google Shape;89;ge2af1a6143_0_1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ctr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ctr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ctr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ctr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e2af1a6143_0_1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orthfield-Antiracist-Action-Coalition-NAAC-10444172531209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://www.neighborsunitedofnorthfiel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/>
          <p:nvPr/>
        </p:nvSpPr>
        <p:spPr>
          <a:xfrm>
            <a:off x="0" y="0"/>
            <a:ext cx="3170583" cy="6858000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DFB2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3101008" y="166891"/>
            <a:ext cx="88697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NORTHFIELD ANTIRACIST ACTION COALITION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NAAC</a:t>
            </a:r>
            <a:endParaRPr sz="4800" b="1" i="0" u="none" strike="noStrike" cap="none">
              <a:solidFill>
                <a:srgbClr val="760B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3430000" y="4404738"/>
            <a:ext cx="828129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8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8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Both founding organizations invited others to join NAAC:</a:t>
            </a:r>
            <a:endParaRPr/>
          </a:p>
          <a:p>
            <a:pPr marL="23463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Up Northfield</a:t>
            </a:r>
            <a:endParaRPr/>
          </a:p>
          <a:p>
            <a:pPr marL="23463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Women’s March</a:t>
            </a:r>
            <a:endParaRPr/>
          </a:p>
          <a:p>
            <a:pPr marL="23463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Their Names</a:t>
            </a:r>
            <a:endParaRPr/>
          </a:p>
          <a:p>
            <a:pPr marL="23463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of the Northfield Human Rights Commission</a:t>
            </a:r>
            <a:endParaRPr/>
          </a:p>
          <a:p>
            <a:pPr marL="234632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many community members</a:t>
            </a:r>
            <a:endParaRPr/>
          </a:p>
        </p:txBody>
      </p:sp>
      <p:sp>
        <p:nvSpPr>
          <p:cNvPr id="145" name="Google Shape;145;p1"/>
          <p:cNvSpPr txBox="1"/>
          <p:nvPr/>
        </p:nvSpPr>
        <p:spPr>
          <a:xfrm>
            <a:off x="3314701" y="1654029"/>
            <a:ext cx="8656016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NAAC was created in the </a:t>
            </a:r>
            <a:r>
              <a:rPr lang="en-US" sz="2400" b="1" i="0" u="sng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summer of 2020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as a joint effort of a diverse group of organizations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community members in Northfield.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i="1" u="none" strike="noStrike" cap="none">
              <a:solidFill>
                <a:srgbClr val="760B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The work will be ongoing as long as it is needed.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1"/>
          <p:cNvGrpSpPr/>
          <p:nvPr/>
        </p:nvGrpSpPr>
        <p:grpSpPr>
          <a:xfrm>
            <a:off x="3265006" y="2858533"/>
            <a:ext cx="8656015" cy="1315632"/>
            <a:chOff x="3314701" y="3544574"/>
            <a:chExt cx="8656015" cy="1315632"/>
          </a:xfrm>
        </p:grpSpPr>
        <p:sp>
          <p:nvSpPr>
            <p:cNvPr id="147" name="Google Shape;147;p1"/>
            <p:cNvSpPr/>
            <p:nvPr/>
          </p:nvSpPr>
          <p:spPr>
            <a:xfrm>
              <a:off x="3314701" y="3583075"/>
              <a:ext cx="8656015" cy="1107996"/>
            </a:xfrm>
            <a:prstGeom prst="rect">
              <a:avLst/>
            </a:prstGeom>
            <a:solidFill>
              <a:schemeClr val="lt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 txBox="1"/>
            <p:nvPr/>
          </p:nvSpPr>
          <p:spPr>
            <a:xfrm>
              <a:off x="3833535" y="3752210"/>
              <a:ext cx="78445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7160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760B0C"/>
                </a:buClr>
                <a:buSzPts val="2400"/>
                <a:buFont typeface="Noto Sans Symbols"/>
                <a:buChar char="▪"/>
              </a:pPr>
              <a:r>
                <a:rPr lang="en-US" sz="2400" b="1" i="0" u="none" strike="noStrike" cap="none" dirty="0">
                  <a:solidFill>
                    <a:srgbClr val="760B0C"/>
                  </a:solidFill>
                  <a:latin typeface="Calibri"/>
                  <a:ea typeface="Calibri"/>
                  <a:cs typeface="Calibri"/>
                  <a:sym typeface="Calibri"/>
                </a:rPr>
                <a:t>Rice County Neighbors United / Vecinxs Unidxs</a:t>
              </a:r>
              <a:endParaRPr dirty="0"/>
            </a:p>
            <a:p>
              <a:pPr marL="137160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760B0C"/>
                </a:buClr>
                <a:buSzPts val="2400"/>
                <a:buFont typeface="Noto Sans Symbols"/>
                <a:buChar char="▪"/>
              </a:pPr>
              <a:r>
                <a:rPr lang="en-US" sz="2400" b="1" i="0" u="none" strike="noStrike" cap="none" dirty="0">
                  <a:solidFill>
                    <a:srgbClr val="760B0C"/>
                  </a:solidFill>
                  <a:latin typeface="Calibri"/>
                  <a:ea typeface="Calibri"/>
                  <a:cs typeface="Calibri"/>
                  <a:sym typeface="Calibri"/>
                </a:rPr>
                <a:t>NorthSTAR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 txBox="1"/>
            <p:nvPr/>
          </p:nvSpPr>
          <p:spPr>
            <a:xfrm>
              <a:off x="3558793" y="3849843"/>
              <a:ext cx="12622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AB8701"/>
                  </a:solidFill>
                  <a:latin typeface="Calibri"/>
                  <a:ea typeface="Calibri"/>
                  <a:cs typeface="Calibri"/>
                  <a:sym typeface="Calibri"/>
                </a:rPr>
                <a:t>FOUNDING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AB8701"/>
                  </a:solidFill>
                  <a:latin typeface="Calibri"/>
                  <a:ea typeface="Calibri"/>
                  <a:cs typeface="Calibri"/>
                  <a:sym typeface="Calibri"/>
                </a:rPr>
                <a:t>MEMBERS</a:t>
              </a:r>
              <a:endParaRPr sz="1800" b="1">
                <a:solidFill>
                  <a:srgbClr val="AB870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4561549" y="3544574"/>
              <a:ext cx="75537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rgbClr val="DFB20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{</a:t>
              </a:r>
              <a:endParaRPr sz="2800">
                <a:solidFill>
                  <a:srgbClr val="DFB20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ACD578-6F51-4F0C-AE86-4A454153C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81" y="1948084"/>
            <a:ext cx="3077766" cy="30777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/>
        </p:nvSpPr>
        <p:spPr>
          <a:xfrm>
            <a:off x="3721238" y="137074"/>
            <a:ext cx="78916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NORTHFIELD ANTIRACIST ACTION COALITION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NAAC</a:t>
            </a:r>
            <a:endParaRPr sz="4800" b="1">
              <a:solidFill>
                <a:srgbClr val="760B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3721238" y="1645179"/>
            <a:ext cx="8199783" cy="4552657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2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4002156" y="1645179"/>
            <a:ext cx="7726018" cy="4552657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Vision and Mission Statement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know racism and discrimination exists in Northfield in all areas and we want to commit towards changes and actions out of love and care for our community.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Black, Indigenous and People of Color (BIPOC) are most impacted by both the current conditions and potential solutions, BIPOC voices are prioritized in all our work.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an open group of neighbors, non-hierarchical, community-focused group that recognizes everyone’s leadership and expertise. Our door is always open to foster dialogue and find solutions.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0" y="0"/>
            <a:ext cx="3170583" cy="6858000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B2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0E095-67F1-43D3-9D53-96B404BB4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81" y="1948084"/>
            <a:ext cx="3077766" cy="3077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/>
        </p:nvSpPr>
        <p:spPr>
          <a:xfrm>
            <a:off x="3721238" y="137074"/>
            <a:ext cx="78916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NORTHFIELD ANTIRACIST ACTION COALITION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NAAC</a:t>
            </a:r>
            <a:endParaRPr sz="4800" b="1">
              <a:solidFill>
                <a:srgbClr val="760B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4002156" y="1645179"/>
            <a:ext cx="7726018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Northfield Data: Population </a:t>
            </a:r>
            <a:r>
              <a:rPr lang="en-US" sz="2800" b="0" i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20,347 (2019)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>
                <a:solidFill>
                  <a:srgbClr val="44823C"/>
                </a:solidFill>
                <a:latin typeface="Open Sans"/>
                <a:ea typeface="Open Sans"/>
                <a:cs typeface="Open Sans"/>
                <a:sym typeface="Open Sans"/>
              </a:rPr>
              <a:t>Racial makeup (From the City of Northfield website)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As of the 2010 census, the racial makeup of the city was: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solidFill>
                <a:srgbClr val="22222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47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88.8% white, </a:t>
            </a:r>
            <a:endParaRPr/>
          </a:p>
          <a:p>
            <a:pPr marL="9747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3.5% Asian, </a:t>
            </a:r>
            <a:endParaRPr/>
          </a:p>
          <a:p>
            <a:pPr marL="9747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1.3% African American, </a:t>
            </a:r>
            <a:endParaRPr/>
          </a:p>
          <a:p>
            <a:pPr marL="9747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0.2% Native American, </a:t>
            </a:r>
            <a:endParaRPr/>
          </a:p>
          <a:p>
            <a:pPr marL="9747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4.0% from other races, </a:t>
            </a:r>
            <a:endParaRPr/>
          </a:p>
          <a:p>
            <a:pPr marL="9747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and 2.2% from two or more races.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47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222223"/>
                </a:solidFill>
                <a:latin typeface="Open Sans"/>
                <a:ea typeface="Open Sans"/>
                <a:cs typeface="Open Sans"/>
                <a:sym typeface="Open Sans"/>
              </a:rPr>
              <a:t>Hispanics or Latinx of any race accounted for 8.4% of the population.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0" y="0"/>
            <a:ext cx="3170583" cy="6858000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B2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61968-E63E-40F0-99EA-B084BF4B3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81" y="1948084"/>
            <a:ext cx="3077766" cy="3077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/>
        </p:nvSpPr>
        <p:spPr>
          <a:xfrm>
            <a:off x="3721238" y="137074"/>
            <a:ext cx="789167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NORTHFIELD ANTIRACIST ACTION COALITION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NAAC</a:t>
            </a:r>
            <a:endParaRPr sz="4000" b="1" dirty="0">
              <a:solidFill>
                <a:srgbClr val="760B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0" y="0"/>
            <a:ext cx="3170700" cy="6858000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B2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15619-1A12-449C-96D8-D706B727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81" y="1948084"/>
            <a:ext cx="3077766" cy="3077766"/>
          </a:xfrm>
          <a:prstGeom prst="rect">
            <a:avLst/>
          </a:prstGeom>
        </p:spPr>
      </p:pic>
      <p:sp>
        <p:nvSpPr>
          <p:cNvPr id="6" name="Google Shape;166;p3">
            <a:extLst>
              <a:ext uri="{FF2B5EF4-FFF2-40B4-BE49-F238E27FC236}">
                <a16:creationId xmlns:a16="http://schemas.microsoft.com/office/drawing/2014/main" id="{6859C5F7-6A63-4194-B20B-13401E3F63F3}"/>
              </a:ext>
            </a:extLst>
          </p:cNvPr>
          <p:cNvSpPr txBox="1"/>
          <p:nvPr/>
        </p:nvSpPr>
        <p:spPr>
          <a:xfrm>
            <a:off x="3721238" y="1596101"/>
            <a:ext cx="8014253" cy="545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First Year and Phase 1: 2020-2021</a:t>
            </a:r>
          </a:p>
          <a:p>
            <a:endParaRPr lang="en-US" b="1" dirty="0">
              <a:solidFill>
                <a:srgbClr val="5482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Structure of the work:</a:t>
            </a:r>
            <a:endParaRPr lang="en-US"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meetings open to the community every two months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groups by area meet more often at their own pace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63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     Gr</a:t>
            </a:r>
            <a:r>
              <a:rPr lang="en-US" sz="2800" b="1" dirty="0">
                <a:solidFill>
                  <a:srgbClr val="647B54"/>
                </a:solidFill>
                <a:latin typeface="Calibri"/>
                <a:ea typeface="Calibri"/>
                <a:cs typeface="Calibri"/>
                <a:sym typeface="Calibri"/>
              </a:rPr>
              <a:t>oup</a:t>
            </a:r>
            <a:r>
              <a:rPr lang="en-US" sz="2800" b="1" dirty="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s by area: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at the public schools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institutions, 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government and city services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life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Hispanic/Latinx community</a:t>
            </a:r>
            <a:endParaRPr sz="1200" dirty="0"/>
          </a:p>
          <a:p>
            <a:pPr marL="1541463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Workplaces, businesses and employment</a:t>
            </a:r>
          </a:p>
          <a:p>
            <a:pPr marL="62865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/>
        </p:nvSpPr>
        <p:spPr>
          <a:xfrm>
            <a:off x="3721238" y="137074"/>
            <a:ext cx="78916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NORTHFIELD ANTIRACIST ACTION COALITION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NAAC</a:t>
            </a:r>
            <a:endParaRPr sz="4800" b="1" dirty="0">
              <a:solidFill>
                <a:srgbClr val="760B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3400747" y="1347499"/>
            <a:ext cx="8379356" cy="626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Second Year and Phase 2: 2021-2022</a:t>
            </a:r>
          </a:p>
          <a:p>
            <a:pPr marL="628650" lvl="0">
              <a:buClr>
                <a:schemeClr val="dk1"/>
              </a:buClr>
              <a:buSzPts val="2000"/>
            </a:pPr>
            <a:r>
              <a:rPr lang="en-US" sz="2000" dirty="0"/>
              <a:t>Initiative chosen on Monday, October 4, 2021: </a:t>
            </a:r>
          </a:p>
          <a:p>
            <a:pPr marL="628650" lvl="0">
              <a:buClr>
                <a:schemeClr val="dk1"/>
              </a:buClr>
              <a:buSzPts val="2000"/>
            </a:pPr>
            <a:endParaRPr lang="en-US" sz="500" dirty="0"/>
          </a:p>
          <a:p>
            <a:pPr marL="628650" lvl="0">
              <a:buClr>
                <a:schemeClr val="dk1"/>
              </a:buClr>
              <a:buSzPts val="2000"/>
            </a:pPr>
            <a:r>
              <a:rPr lang="en-US" sz="2000" dirty="0"/>
              <a:t>	</a:t>
            </a:r>
            <a:r>
              <a:rPr lang="en-US" sz="2400" b="1" dirty="0">
                <a:solidFill>
                  <a:srgbClr val="7D0A0E"/>
                </a:solidFill>
              </a:rPr>
              <a:t>Pathways to Homeownership</a:t>
            </a:r>
          </a:p>
          <a:p>
            <a:pPr marL="628650" lvl="0">
              <a:buClr>
                <a:schemeClr val="dk1"/>
              </a:buClr>
              <a:buSzPts val="2000"/>
            </a:pPr>
            <a:endParaRPr lang="en-US" sz="2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Collecting Stories and Mapping Northfield: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467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 County Neighbors United has been working since 2020 on creating interactive maps to show disparities and segregation in Northfield.</a:t>
            </a:r>
            <a:endParaRPr lang="en-US" sz="1200" dirty="0"/>
          </a:p>
          <a:p>
            <a:pPr marL="57467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4675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NorthSTAR started collecting stories of discrimination and racism in our community during the summer of 2020.</a:t>
            </a:r>
            <a:endParaRPr lang="en-US"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Combining efforts: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projects merged during the summer of 2021.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goal: </a:t>
            </a:r>
            <a:r>
              <a:rPr lang="en-US" sz="2400" b="1" dirty="0">
                <a:solidFill>
                  <a:srgbClr val="7D0A0E"/>
                </a:solidFill>
                <a:latin typeface="Calibri"/>
                <a:ea typeface="Calibri"/>
                <a:cs typeface="Calibri"/>
                <a:sym typeface="Calibri"/>
              </a:rPr>
              <a:t>To have a website with the maps and stories </a:t>
            </a:r>
            <a:endParaRPr lang="en-US" sz="1800" b="1" dirty="0">
              <a:solidFill>
                <a:srgbClr val="7D0A0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0" y="0"/>
            <a:ext cx="3170700" cy="6858000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B2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15619-1A12-449C-96D8-D706B727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81" y="1948084"/>
            <a:ext cx="3077766" cy="30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 l="9474" t="78767" r="22779" b="11579"/>
          <a:stretch/>
        </p:blipFill>
        <p:spPr>
          <a:xfrm>
            <a:off x="3341771" y="6162261"/>
            <a:ext cx="8679040" cy="69573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/>
          <p:nvPr/>
        </p:nvSpPr>
        <p:spPr>
          <a:xfrm>
            <a:off x="3721238" y="137074"/>
            <a:ext cx="789167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NORTHFIELD ANTIRACIST ACTION COALITION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 l="9474" t="64544" r="22779" b="23481"/>
          <a:stretch/>
        </p:blipFill>
        <p:spPr>
          <a:xfrm>
            <a:off x="3199154" y="5220659"/>
            <a:ext cx="9252755" cy="91996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/>
          <p:nvPr/>
        </p:nvSpPr>
        <p:spPr>
          <a:xfrm>
            <a:off x="0" y="0"/>
            <a:ext cx="3170583" cy="6858000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B2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 l="22491" t="14172" r="22780" b="73914"/>
          <a:stretch/>
        </p:blipFill>
        <p:spPr>
          <a:xfrm>
            <a:off x="3400639" y="695739"/>
            <a:ext cx="8675414" cy="106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l="77012" t="57582" r="9368" b="35798"/>
          <a:stretch/>
        </p:blipFill>
        <p:spPr>
          <a:xfrm>
            <a:off x="10585695" y="6087716"/>
            <a:ext cx="1490358" cy="40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4">
            <a:alphaModFix/>
          </a:blip>
          <a:srcRect l="9374" t="63624" r="61114" b="27101"/>
          <a:stretch/>
        </p:blipFill>
        <p:spPr>
          <a:xfrm>
            <a:off x="7054160" y="6162261"/>
            <a:ext cx="3597965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5">
            <a:alphaModFix/>
          </a:blip>
          <a:srcRect l="6474" t="23334" r="17893" b="25192"/>
          <a:stretch/>
        </p:blipFill>
        <p:spPr>
          <a:xfrm>
            <a:off x="3199154" y="1800841"/>
            <a:ext cx="9078385" cy="34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F52B74-CE61-489F-BF93-E97B47A14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81" y="1948084"/>
            <a:ext cx="3077766" cy="30777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/>
        </p:nvSpPr>
        <p:spPr>
          <a:xfrm>
            <a:off x="3721238" y="137074"/>
            <a:ext cx="78916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NORTHFIELD ANTIRACIST ACTION COALITION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60B0C"/>
                </a:solidFill>
                <a:latin typeface="Calibri"/>
                <a:ea typeface="Calibri"/>
                <a:cs typeface="Calibri"/>
                <a:sym typeface="Calibri"/>
              </a:rPr>
              <a:t>NAAC</a:t>
            </a:r>
            <a:endParaRPr sz="4800" b="1">
              <a:solidFill>
                <a:srgbClr val="760B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555619" y="1460513"/>
            <a:ext cx="8521200" cy="537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647B54"/>
                </a:solidFill>
                <a:latin typeface="Calibri"/>
                <a:ea typeface="Calibri"/>
                <a:cs typeface="Calibri"/>
                <a:sym typeface="Calibri"/>
              </a:rPr>
              <a:t>The Coalition’s work has been mostly entirely based on the volunteer work of all members and we are working to keep finding funds for this important work.</a:t>
            </a:r>
            <a:endParaRPr sz="2000" b="1" i="0" dirty="0">
              <a:solidFill>
                <a:srgbClr val="647B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600" b="1" dirty="0">
                <a:solidFill>
                  <a:schemeClr val="dk1"/>
                </a:solidFill>
                <a:latin typeface="Brandon Grotesque Light" panose="020B0303020203060202" pitchFamily="34" charset="0"/>
                <a:ea typeface="Calibri"/>
                <a:cs typeface="Calibri"/>
                <a:sym typeface="Calibri"/>
              </a:rPr>
              <a:t>Thank you for your interest in NAAC!</a:t>
            </a:r>
            <a:endParaRPr sz="3600" b="1" dirty="0">
              <a:solidFill>
                <a:schemeClr val="dk1"/>
              </a:solidFill>
              <a:latin typeface="Brandon Grotesque Light" panose="020B0303020203060202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 </a:t>
            </a:r>
          </a:p>
          <a:p>
            <a:pPr marL="131445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https://www.facebook.com/Northfield-Antiracist-Action-Coalition-NAAC-104441725312093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for Rice County Neighbors United: 	</a:t>
            </a: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www.neighborsunitedofnorthfield.org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Mar Valdecantos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marvaldecantos@yahoo.com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0" y="0"/>
            <a:ext cx="3170583" cy="6858000"/>
          </a:xfrm>
          <a:prstGeom prst="rect">
            <a:avLst/>
          </a:prstGeom>
          <a:solidFill>
            <a:srgbClr val="FFF5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B2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F7EB3-59CA-4F85-8EED-14C66ABE9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81" y="1948084"/>
            <a:ext cx="3077766" cy="30777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514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Open Sans</vt:lpstr>
      <vt:lpstr>Times New Roman</vt:lpstr>
      <vt:lpstr>Noto Sans Symbols</vt:lpstr>
      <vt:lpstr>Calibri</vt:lpstr>
      <vt:lpstr>Brandon Grotesque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 valdecantos</dc:creator>
  <cp:lastModifiedBy>mar valdecantos</cp:lastModifiedBy>
  <cp:revision>8</cp:revision>
  <dcterms:created xsi:type="dcterms:W3CDTF">2021-07-01T22:10:31Z</dcterms:created>
  <dcterms:modified xsi:type="dcterms:W3CDTF">2021-10-06T19:39:04Z</dcterms:modified>
</cp:coreProperties>
</file>