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6"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29" y="61"/>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e3cc50b014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e3cc50b01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e3cc50af6b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e3cc50af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e3cc50af6b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e3cc50af6b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You’ll see in the next slides that the district has made awesome progress in its antiracist initiatives around symbolism - changing names of schools and mascot. We are pushing the district to enact changes that impact the everyday student experience as well.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e3cc50af6b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e3cc50af6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e3cc50af6b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e3cc50af6b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3cc50af6b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3cc50af6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e3cc50af6b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e3cc50af6b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e3cc50b014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e3cc50b014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YbkEL1qCR9E&amp;t=8s"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mailto:elizabeth.coffield@gmail.com" TargetMode="External"/><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hyperlink" Target="https://www.instagram.com/northfieldstar/?hl=es" TargetMode="External"/><Relationship Id="rId4" Type="http://schemas.openxmlformats.org/officeDocument/2006/relationships/hyperlink" Target="https://www.youtube.com/watch?v=YbkEL1qCR9E&amp;t=8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8" y="-273000"/>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NorthSTAR</a:t>
            </a:r>
            <a:endParaRPr/>
          </a:p>
        </p:txBody>
      </p:sp>
      <p:sp>
        <p:nvSpPr>
          <p:cNvPr id="55" name="Google Shape;55;p13"/>
          <p:cNvSpPr txBox="1">
            <a:spLocks noGrp="1"/>
          </p:cNvSpPr>
          <p:nvPr>
            <p:ph type="subTitle" idx="1"/>
          </p:nvPr>
        </p:nvSpPr>
        <p:spPr>
          <a:xfrm>
            <a:off x="0" y="1932500"/>
            <a:ext cx="8520600" cy="1535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Northfield Strives Toward Anti-Racism</a:t>
            </a:r>
            <a:endParaRPr/>
          </a:p>
          <a:p>
            <a:pPr marL="0" lvl="0" indent="0" algn="ctr" rtl="0">
              <a:spcBef>
                <a:spcPts val="0"/>
              </a:spcBef>
              <a:spcAft>
                <a:spcPts val="0"/>
              </a:spcAft>
              <a:buNone/>
            </a:pPr>
            <a:endParaRPr i="1"/>
          </a:p>
        </p:txBody>
      </p:sp>
      <p:pic>
        <p:nvPicPr>
          <p:cNvPr id="56" name="Google Shape;56;p13"/>
          <p:cNvPicPr preferRelativeResize="0"/>
          <p:nvPr/>
        </p:nvPicPr>
        <p:blipFill>
          <a:blip r:embed="rId3">
            <a:alphaModFix/>
          </a:blip>
          <a:stretch>
            <a:fillRect/>
          </a:stretch>
        </p:blipFill>
        <p:spPr>
          <a:xfrm>
            <a:off x="2974425" y="2571750"/>
            <a:ext cx="2571750" cy="25717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1736713" y="608863"/>
            <a:ext cx="5670564" cy="3925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980000"/>
                </a:solidFill>
              </a:rPr>
              <a:t>Who are we? </a:t>
            </a:r>
            <a:endParaRPr b="1">
              <a:solidFill>
                <a:srgbClr val="980000"/>
              </a:solidFill>
            </a:endParaRPr>
          </a:p>
        </p:txBody>
      </p:sp>
      <p:sp>
        <p:nvSpPr>
          <p:cNvPr id="67" name="Google Shape;67;p15"/>
          <p:cNvSpPr txBox="1">
            <a:spLocks noGrp="1"/>
          </p:cNvSpPr>
          <p:nvPr>
            <p:ph type="body" idx="1"/>
          </p:nvPr>
        </p:nvSpPr>
        <p:spPr>
          <a:xfrm>
            <a:off x="311700" y="1152475"/>
            <a:ext cx="8520600" cy="3648000"/>
          </a:xfrm>
          <a:prstGeom prst="rect">
            <a:avLst/>
          </a:prstGeom>
        </p:spPr>
        <p:txBody>
          <a:bodyPr spcFirstLastPara="1" wrap="square" lIns="91425" tIns="91425" rIns="91425" bIns="91425" anchor="t" anchorCtr="0">
            <a:normAutofit/>
          </a:bodyPr>
          <a:lstStyle/>
          <a:p>
            <a:pPr marL="457200" lvl="0" indent="-342900" algn="l" rtl="0">
              <a:lnSpc>
                <a:spcPct val="100000"/>
              </a:lnSpc>
              <a:spcBef>
                <a:spcPts val="0"/>
              </a:spcBef>
              <a:spcAft>
                <a:spcPts val="0"/>
              </a:spcAft>
              <a:buClr>
                <a:schemeClr val="dk1"/>
              </a:buClr>
              <a:buSzPts val="1800"/>
              <a:buChar char="●"/>
            </a:pPr>
            <a:r>
              <a:rPr lang="en">
                <a:solidFill>
                  <a:schemeClr val="dk1"/>
                </a:solidFill>
              </a:rPr>
              <a:t>We are a core group of alumni from the classes of 2011-2018</a:t>
            </a:r>
            <a:endParaRPr>
              <a:solidFill>
                <a:schemeClr val="dk1"/>
              </a:solidFill>
            </a:endParaRPr>
          </a:p>
          <a:p>
            <a:pPr marL="457200" lvl="0" indent="-342900" algn="l" rtl="0">
              <a:lnSpc>
                <a:spcPct val="100000"/>
              </a:lnSpc>
              <a:spcBef>
                <a:spcPts val="0"/>
              </a:spcBef>
              <a:spcAft>
                <a:spcPts val="0"/>
              </a:spcAft>
              <a:buClr>
                <a:schemeClr val="dk1"/>
              </a:buClr>
              <a:buSzPts val="1800"/>
              <a:buChar char="●"/>
            </a:pPr>
            <a:r>
              <a:rPr lang="en">
                <a:solidFill>
                  <a:schemeClr val="dk1"/>
                </a:solidFill>
              </a:rPr>
              <a:t>Our mission is to </a:t>
            </a:r>
            <a:r>
              <a:rPr lang="en" b="1">
                <a:solidFill>
                  <a:schemeClr val="dk1"/>
                </a:solidFill>
              </a:rPr>
              <a:t>create a school environment that is supportive, inclusive, and values the experiences of all students and staff</a:t>
            </a:r>
            <a:r>
              <a:rPr lang="en">
                <a:solidFill>
                  <a:schemeClr val="dk1"/>
                </a:solidFill>
              </a:rPr>
              <a:t>. We urge school members to recognize how white supremacy has created and continues to influence our current structures, and hold them accountable to changing these structures.</a:t>
            </a:r>
            <a:endParaRPr>
              <a:solidFill>
                <a:schemeClr val="dk1"/>
              </a:solidFill>
            </a:endParaRPr>
          </a:p>
          <a:p>
            <a:pPr marL="457200" lvl="0" indent="-342900" algn="l" rtl="0">
              <a:lnSpc>
                <a:spcPct val="100000"/>
              </a:lnSpc>
              <a:spcBef>
                <a:spcPts val="0"/>
              </a:spcBef>
              <a:spcAft>
                <a:spcPts val="0"/>
              </a:spcAft>
              <a:buClr>
                <a:schemeClr val="dk1"/>
              </a:buClr>
              <a:buSzPts val="1800"/>
              <a:buChar char="●"/>
            </a:pPr>
            <a:r>
              <a:rPr lang="en">
                <a:solidFill>
                  <a:schemeClr val="dk1"/>
                </a:solidFill>
              </a:rPr>
              <a:t>We are looking for </a:t>
            </a:r>
            <a:r>
              <a:rPr lang="en" b="1">
                <a:solidFill>
                  <a:schemeClr val="dk1"/>
                </a:solidFill>
              </a:rPr>
              <a:t>additional members!</a:t>
            </a:r>
            <a:r>
              <a:rPr lang="en">
                <a:solidFill>
                  <a:schemeClr val="dk1"/>
                </a:solidFill>
              </a:rPr>
              <a:t> If you know of anybody with an interest in antiracist work within Northfield Schools, please send them our way. We are especially interested in connecting with people who currently live in Northfield and have lived experience as BIPOC in the Northfield schools. </a:t>
            </a:r>
            <a:endParaRPr>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980000"/>
                </a:solidFill>
              </a:rPr>
              <a:t>What do we do?</a:t>
            </a:r>
            <a:endParaRPr b="1">
              <a:solidFill>
                <a:srgbClr val="980000"/>
              </a:solidFill>
            </a:endParaRPr>
          </a:p>
        </p:txBody>
      </p:sp>
      <p:sp>
        <p:nvSpPr>
          <p:cNvPr id="73" name="Google Shape;73;p16"/>
          <p:cNvSpPr txBox="1">
            <a:spLocks noGrp="1"/>
          </p:cNvSpPr>
          <p:nvPr>
            <p:ph type="body" idx="1"/>
          </p:nvPr>
        </p:nvSpPr>
        <p:spPr>
          <a:xfrm>
            <a:off x="311700" y="1152475"/>
            <a:ext cx="8520600" cy="3648000"/>
          </a:xfrm>
          <a:prstGeom prst="rect">
            <a:avLst/>
          </a:prstGeom>
        </p:spPr>
        <p:txBody>
          <a:bodyPr spcFirstLastPara="1" wrap="square" lIns="91425" tIns="91425" rIns="91425" bIns="91425" anchor="t" anchorCtr="0">
            <a:normAutofit/>
          </a:bodyPr>
          <a:lstStyle/>
          <a:p>
            <a:pPr marL="457200" lvl="0" indent="-336550" algn="l" rtl="0">
              <a:lnSpc>
                <a:spcPct val="100000"/>
              </a:lnSpc>
              <a:spcBef>
                <a:spcPts val="0"/>
              </a:spcBef>
              <a:spcAft>
                <a:spcPts val="0"/>
              </a:spcAft>
              <a:buClr>
                <a:schemeClr val="dk1"/>
              </a:buClr>
              <a:buSzPts val="1700"/>
              <a:buChar char="●"/>
            </a:pPr>
            <a:r>
              <a:rPr lang="en" sz="1700">
                <a:solidFill>
                  <a:schemeClr val="dk1"/>
                </a:solidFill>
              </a:rPr>
              <a:t>We </a:t>
            </a:r>
            <a:r>
              <a:rPr lang="en" sz="1700" b="1">
                <a:solidFill>
                  <a:schemeClr val="dk1"/>
                </a:solidFill>
              </a:rPr>
              <a:t>meet with elements of the Northfield Public Schools</a:t>
            </a:r>
            <a:r>
              <a:rPr lang="en" sz="1700">
                <a:solidFill>
                  <a:schemeClr val="dk1"/>
                </a:solidFill>
              </a:rPr>
              <a:t> to raise awareness and plan actions around antiracist initiatives.</a:t>
            </a:r>
            <a:endParaRPr sz="1700">
              <a:solidFill>
                <a:schemeClr val="dk1"/>
              </a:solidFill>
            </a:endParaRPr>
          </a:p>
          <a:p>
            <a:pPr marL="914400" lvl="1" indent="-336550" algn="l" rtl="0">
              <a:lnSpc>
                <a:spcPct val="100000"/>
              </a:lnSpc>
              <a:spcBef>
                <a:spcPts val="0"/>
              </a:spcBef>
              <a:spcAft>
                <a:spcPts val="0"/>
              </a:spcAft>
              <a:buClr>
                <a:schemeClr val="dk1"/>
              </a:buClr>
              <a:buSzPts val="1700"/>
              <a:buChar char="○"/>
            </a:pPr>
            <a:r>
              <a:rPr lang="en" sz="1700">
                <a:solidFill>
                  <a:schemeClr val="dk1"/>
                </a:solidFill>
              </a:rPr>
              <a:t>Superintendent of schools and district administration</a:t>
            </a:r>
            <a:endParaRPr sz="1700">
              <a:solidFill>
                <a:schemeClr val="dk1"/>
              </a:solidFill>
            </a:endParaRPr>
          </a:p>
          <a:p>
            <a:pPr marL="914400" lvl="1" indent="-336550" algn="l" rtl="0">
              <a:lnSpc>
                <a:spcPct val="100000"/>
              </a:lnSpc>
              <a:spcBef>
                <a:spcPts val="0"/>
              </a:spcBef>
              <a:spcAft>
                <a:spcPts val="0"/>
              </a:spcAft>
              <a:buClr>
                <a:schemeClr val="dk1"/>
              </a:buClr>
              <a:buSzPts val="1700"/>
              <a:buChar char="○"/>
            </a:pPr>
            <a:r>
              <a:rPr lang="en" sz="1700">
                <a:solidFill>
                  <a:schemeClr val="dk1"/>
                </a:solidFill>
              </a:rPr>
              <a:t>School Board </a:t>
            </a:r>
            <a:endParaRPr sz="1700">
              <a:solidFill>
                <a:schemeClr val="dk1"/>
              </a:solidFill>
            </a:endParaRPr>
          </a:p>
          <a:p>
            <a:pPr marL="914400" lvl="1" indent="-336550" algn="l" rtl="0">
              <a:lnSpc>
                <a:spcPct val="100000"/>
              </a:lnSpc>
              <a:spcBef>
                <a:spcPts val="0"/>
              </a:spcBef>
              <a:spcAft>
                <a:spcPts val="0"/>
              </a:spcAft>
              <a:buClr>
                <a:schemeClr val="dk1"/>
              </a:buClr>
              <a:buSzPts val="1700"/>
              <a:buChar char="○"/>
            </a:pPr>
            <a:r>
              <a:rPr lang="en" sz="1700">
                <a:solidFill>
                  <a:schemeClr val="dk1"/>
                </a:solidFill>
              </a:rPr>
              <a:t>Black Student Union </a:t>
            </a:r>
            <a:endParaRPr sz="1700">
              <a:solidFill>
                <a:schemeClr val="dk1"/>
              </a:solidFill>
            </a:endParaRPr>
          </a:p>
          <a:p>
            <a:pPr marL="914400" lvl="1" indent="-336550" algn="l" rtl="0">
              <a:lnSpc>
                <a:spcPct val="100000"/>
              </a:lnSpc>
              <a:spcBef>
                <a:spcPts val="0"/>
              </a:spcBef>
              <a:spcAft>
                <a:spcPts val="0"/>
              </a:spcAft>
              <a:buClr>
                <a:schemeClr val="dk1"/>
              </a:buClr>
              <a:buSzPts val="1700"/>
              <a:buChar char="○"/>
            </a:pPr>
            <a:r>
              <a:rPr lang="en" sz="1700">
                <a:solidFill>
                  <a:schemeClr val="dk1"/>
                </a:solidFill>
              </a:rPr>
              <a:t>Latina mothers (through NAAC) </a:t>
            </a:r>
            <a:endParaRPr sz="1700">
              <a:solidFill>
                <a:schemeClr val="dk1"/>
              </a:solidFill>
            </a:endParaRPr>
          </a:p>
          <a:p>
            <a:pPr marL="914400" lvl="0" indent="0" algn="l" rtl="0">
              <a:lnSpc>
                <a:spcPct val="100000"/>
              </a:lnSpc>
              <a:spcBef>
                <a:spcPts val="0"/>
              </a:spcBef>
              <a:spcAft>
                <a:spcPts val="0"/>
              </a:spcAft>
              <a:buNone/>
            </a:pPr>
            <a:endParaRPr sz="1700">
              <a:solidFill>
                <a:schemeClr val="dk1"/>
              </a:solidFill>
            </a:endParaRPr>
          </a:p>
          <a:p>
            <a:pPr marL="457200" lvl="0" indent="-336550" algn="l" rtl="0">
              <a:lnSpc>
                <a:spcPct val="100000"/>
              </a:lnSpc>
              <a:spcBef>
                <a:spcPts val="0"/>
              </a:spcBef>
              <a:spcAft>
                <a:spcPts val="0"/>
              </a:spcAft>
              <a:buClr>
                <a:schemeClr val="dk1"/>
              </a:buClr>
              <a:buSzPts val="1700"/>
              <a:buChar char="●"/>
            </a:pPr>
            <a:r>
              <a:rPr lang="en" sz="1700">
                <a:solidFill>
                  <a:schemeClr val="dk1"/>
                </a:solidFill>
              </a:rPr>
              <a:t>We </a:t>
            </a:r>
            <a:r>
              <a:rPr lang="en" sz="1700" b="1">
                <a:solidFill>
                  <a:schemeClr val="dk1"/>
                </a:solidFill>
              </a:rPr>
              <a:t>collect stories</a:t>
            </a:r>
            <a:r>
              <a:rPr lang="en" sz="1700">
                <a:solidFill>
                  <a:schemeClr val="dk1"/>
                </a:solidFill>
              </a:rPr>
              <a:t> from students, alumni, and community members about their experiences with racism in the schools. Listen to our story collection on </a:t>
            </a:r>
            <a:r>
              <a:rPr lang="en" sz="1700" u="sng">
                <a:solidFill>
                  <a:schemeClr val="hlink"/>
                </a:solidFill>
                <a:hlinkClick r:id="rId3"/>
              </a:rPr>
              <a:t>Youtube</a:t>
            </a:r>
            <a:r>
              <a:rPr lang="en" sz="1700">
                <a:solidFill>
                  <a:schemeClr val="dk1"/>
                </a:solidFill>
              </a:rPr>
              <a:t>.</a:t>
            </a:r>
            <a:endParaRPr sz="1700">
              <a:solidFill>
                <a:schemeClr val="dk1"/>
              </a:solidFill>
            </a:endParaRPr>
          </a:p>
          <a:p>
            <a:pPr marL="457200" lvl="0" indent="0" algn="l" rtl="0">
              <a:lnSpc>
                <a:spcPct val="100000"/>
              </a:lnSpc>
              <a:spcBef>
                <a:spcPts val="0"/>
              </a:spcBef>
              <a:spcAft>
                <a:spcPts val="0"/>
              </a:spcAft>
              <a:buNone/>
            </a:pPr>
            <a:endParaRPr sz="1700">
              <a:solidFill>
                <a:schemeClr val="dk1"/>
              </a:solidFill>
            </a:endParaRPr>
          </a:p>
          <a:p>
            <a:pPr marL="457200" lvl="0" indent="-336550" algn="l" rtl="0">
              <a:lnSpc>
                <a:spcPct val="100000"/>
              </a:lnSpc>
              <a:spcBef>
                <a:spcPts val="0"/>
              </a:spcBef>
              <a:spcAft>
                <a:spcPts val="0"/>
              </a:spcAft>
              <a:buClr>
                <a:schemeClr val="dk1"/>
              </a:buClr>
              <a:buSzPts val="1700"/>
              <a:buChar char="●"/>
            </a:pPr>
            <a:r>
              <a:rPr lang="en" sz="1700">
                <a:solidFill>
                  <a:schemeClr val="dk1"/>
                </a:solidFill>
              </a:rPr>
              <a:t>We </a:t>
            </a:r>
            <a:r>
              <a:rPr lang="en" sz="1700" b="1">
                <a:solidFill>
                  <a:schemeClr val="dk1"/>
                </a:solidFill>
              </a:rPr>
              <a:t>engage with the community</a:t>
            </a:r>
            <a:r>
              <a:rPr lang="en" sz="1700">
                <a:solidFill>
                  <a:schemeClr val="dk1"/>
                </a:solidFill>
              </a:rPr>
              <a:t> to grow an antiracist movement in Northfield.</a:t>
            </a:r>
            <a:endParaRPr sz="17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79" name="Google Shape;79;p17"/>
          <p:cNvPicPr preferRelativeResize="0"/>
          <p:nvPr/>
        </p:nvPicPr>
        <p:blipFill>
          <a:blip r:embed="rId3">
            <a:alphaModFix/>
          </a:blip>
          <a:stretch>
            <a:fillRect/>
          </a:stretch>
        </p:blipFill>
        <p:spPr>
          <a:xfrm>
            <a:off x="228600" y="541600"/>
            <a:ext cx="4525700" cy="4525700"/>
          </a:xfrm>
          <a:prstGeom prst="rect">
            <a:avLst/>
          </a:prstGeom>
          <a:noFill/>
          <a:ln>
            <a:noFill/>
          </a:ln>
        </p:spPr>
      </p:pic>
      <p:pic>
        <p:nvPicPr>
          <p:cNvPr id="80" name="Google Shape;80;p17"/>
          <p:cNvPicPr preferRelativeResize="0"/>
          <p:nvPr/>
        </p:nvPicPr>
        <p:blipFill>
          <a:blip r:embed="rId4">
            <a:alphaModFix/>
          </a:blip>
          <a:stretch>
            <a:fillRect/>
          </a:stretch>
        </p:blipFill>
        <p:spPr>
          <a:xfrm>
            <a:off x="4687750" y="687250"/>
            <a:ext cx="4456250" cy="4456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86" name="Google Shape;86;p18"/>
          <p:cNvPicPr preferRelativeResize="0"/>
          <p:nvPr/>
        </p:nvPicPr>
        <p:blipFill>
          <a:blip r:embed="rId3">
            <a:alphaModFix/>
          </a:blip>
          <a:stretch>
            <a:fillRect/>
          </a:stretch>
        </p:blipFill>
        <p:spPr>
          <a:xfrm>
            <a:off x="0" y="571500"/>
            <a:ext cx="4571999" cy="4571999"/>
          </a:xfrm>
          <a:prstGeom prst="rect">
            <a:avLst/>
          </a:prstGeom>
          <a:noFill/>
          <a:ln>
            <a:noFill/>
          </a:ln>
        </p:spPr>
      </p:pic>
      <p:pic>
        <p:nvPicPr>
          <p:cNvPr id="87" name="Google Shape;87;p18"/>
          <p:cNvPicPr preferRelativeResize="0"/>
          <p:nvPr/>
        </p:nvPicPr>
        <p:blipFill>
          <a:blip r:embed="rId4">
            <a:alphaModFix/>
          </a:blip>
          <a:stretch>
            <a:fillRect/>
          </a:stretch>
        </p:blipFill>
        <p:spPr>
          <a:xfrm>
            <a:off x="4495800" y="647700"/>
            <a:ext cx="4571999" cy="45719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Timeline!</a:t>
            </a:r>
            <a:endParaRPr/>
          </a:p>
        </p:txBody>
      </p:sp>
      <p:sp>
        <p:nvSpPr>
          <p:cNvPr id="93" name="Google Shape;93;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94" name="Google Shape;94;p19"/>
          <p:cNvPicPr preferRelativeResize="0"/>
          <p:nvPr/>
        </p:nvPicPr>
        <p:blipFill>
          <a:blip r:embed="rId3">
            <a:alphaModFix/>
          </a:blip>
          <a:stretch>
            <a:fillRect/>
          </a:stretch>
        </p:blipFill>
        <p:spPr>
          <a:xfrm>
            <a:off x="0" y="572500"/>
            <a:ext cx="4576349" cy="4576349"/>
          </a:xfrm>
          <a:prstGeom prst="rect">
            <a:avLst/>
          </a:prstGeom>
          <a:noFill/>
          <a:ln>
            <a:noFill/>
          </a:ln>
        </p:spPr>
      </p:pic>
      <p:pic>
        <p:nvPicPr>
          <p:cNvPr id="95" name="Google Shape;95;p19"/>
          <p:cNvPicPr preferRelativeResize="0"/>
          <p:nvPr/>
        </p:nvPicPr>
        <p:blipFill>
          <a:blip r:embed="rId4">
            <a:alphaModFix/>
          </a:blip>
          <a:stretch>
            <a:fillRect/>
          </a:stretch>
        </p:blipFill>
        <p:spPr>
          <a:xfrm>
            <a:off x="4567650" y="567150"/>
            <a:ext cx="4576349" cy="45763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20"/>
          <p:cNvPicPr preferRelativeResize="0"/>
          <p:nvPr/>
        </p:nvPicPr>
        <p:blipFill>
          <a:blip r:embed="rId3">
            <a:alphaModFix/>
          </a:blip>
          <a:stretch>
            <a:fillRect/>
          </a:stretch>
        </p:blipFill>
        <p:spPr>
          <a:xfrm>
            <a:off x="1817225" y="0"/>
            <a:ext cx="5143500"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3"/>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solidFill>
                  <a:srgbClr val="980000"/>
                </a:solidFill>
              </a:rPr>
              <a:t>Thank you!</a:t>
            </a:r>
            <a:endParaRPr>
              <a:solidFill>
                <a:srgbClr val="980000"/>
              </a:solidFill>
            </a:endParaRPr>
          </a:p>
        </p:txBody>
      </p:sp>
      <p:sp>
        <p:nvSpPr>
          <p:cNvPr id="119" name="Google Shape;119;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a:t>Contact information:       Liz Coffield </a:t>
            </a:r>
            <a:r>
              <a:rPr lang="en" u="sng">
                <a:solidFill>
                  <a:schemeClr val="hlink"/>
                </a:solidFill>
                <a:hlinkClick r:id="rId3"/>
              </a:rPr>
              <a:t>elizabeth.coffield</a:t>
            </a:r>
            <a:r>
              <a:rPr lang="en" u="sng">
                <a:solidFill>
                  <a:schemeClr val="hlink"/>
                </a:solidFill>
                <a:hlinkClick r:id="rId3"/>
              </a:rPr>
              <a:t>@gmail.com</a:t>
            </a:r>
            <a:r>
              <a:rPr lang="en"/>
              <a:t> </a:t>
            </a:r>
            <a:endParaRPr dirty="0"/>
          </a:p>
          <a:p>
            <a:pPr marL="0" lvl="0" indent="0" algn="l" rtl="0">
              <a:spcBef>
                <a:spcPts val="1200"/>
              </a:spcBef>
              <a:spcAft>
                <a:spcPts val="0"/>
              </a:spcAft>
              <a:buNone/>
            </a:pPr>
            <a:r>
              <a:rPr lang="en" dirty="0"/>
              <a:t>					</a:t>
            </a:r>
            <a:r>
              <a:rPr lang="en" u="sng" dirty="0">
                <a:solidFill>
                  <a:schemeClr val="hlink"/>
                </a:solidFill>
                <a:hlinkClick r:id="rId4"/>
              </a:rPr>
              <a:t>Youtube</a:t>
            </a:r>
            <a:endParaRPr dirty="0"/>
          </a:p>
          <a:p>
            <a:pPr marL="0" lvl="0" indent="0" algn="l" rtl="0">
              <a:spcBef>
                <a:spcPts val="1200"/>
              </a:spcBef>
              <a:spcAft>
                <a:spcPts val="1200"/>
              </a:spcAft>
              <a:buNone/>
            </a:pPr>
            <a:r>
              <a:rPr lang="en" dirty="0"/>
              <a:t>					</a:t>
            </a:r>
            <a:r>
              <a:rPr lang="en" u="sng" dirty="0">
                <a:solidFill>
                  <a:schemeClr val="hlink"/>
                </a:solidFill>
                <a:hlinkClick r:id="rId5"/>
              </a:rPr>
              <a:t>Instagram</a:t>
            </a:r>
            <a:endParaRPr dirty="0"/>
          </a:p>
        </p:txBody>
      </p:sp>
      <p:pic>
        <p:nvPicPr>
          <p:cNvPr id="120" name="Google Shape;120;p23"/>
          <p:cNvPicPr preferRelativeResize="0"/>
          <p:nvPr/>
        </p:nvPicPr>
        <p:blipFill>
          <a:blip r:embed="rId6">
            <a:alphaModFix/>
          </a:blip>
          <a:stretch>
            <a:fillRect/>
          </a:stretch>
        </p:blipFill>
        <p:spPr>
          <a:xfrm>
            <a:off x="1840550" y="3518615"/>
            <a:ext cx="568025" cy="568025"/>
          </a:xfrm>
          <a:prstGeom prst="rect">
            <a:avLst/>
          </a:prstGeom>
          <a:noFill/>
          <a:ln>
            <a:noFill/>
          </a:ln>
        </p:spPr>
      </p:pic>
      <p:pic>
        <p:nvPicPr>
          <p:cNvPr id="121" name="Google Shape;121;p23"/>
          <p:cNvPicPr preferRelativeResize="0"/>
          <p:nvPr/>
        </p:nvPicPr>
        <p:blipFill>
          <a:blip r:embed="rId7">
            <a:alphaModFix/>
          </a:blip>
          <a:stretch>
            <a:fillRect/>
          </a:stretch>
        </p:blipFill>
        <p:spPr>
          <a:xfrm>
            <a:off x="1874612" y="4086650"/>
            <a:ext cx="499900" cy="499900"/>
          </a:xfrm>
          <a:prstGeom prst="rect">
            <a:avLst/>
          </a:prstGeom>
          <a:noFill/>
          <a:ln>
            <a:noFill/>
          </a:ln>
        </p:spPr>
      </p:pic>
      <p:pic>
        <p:nvPicPr>
          <p:cNvPr id="122" name="Google Shape;122;p23"/>
          <p:cNvPicPr preferRelativeResize="0"/>
          <p:nvPr/>
        </p:nvPicPr>
        <p:blipFill>
          <a:blip r:embed="rId8">
            <a:alphaModFix/>
          </a:blip>
          <a:stretch>
            <a:fillRect/>
          </a:stretch>
        </p:blipFill>
        <p:spPr>
          <a:xfrm>
            <a:off x="6924625" y="2893400"/>
            <a:ext cx="2142624" cy="2142624"/>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280</Words>
  <Application>Microsoft Office PowerPoint</Application>
  <PresentationFormat>On-screen Show (16:9)</PresentationFormat>
  <Paragraphs>22</Paragraphs>
  <Slides>9</Slides>
  <Notes>9</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9</vt:i4>
      </vt:variant>
    </vt:vector>
  </HeadingPairs>
  <TitlesOfParts>
    <vt:vector size="11" baseType="lpstr">
      <vt:lpstr>Arial</vt:lpstr>
      <vt:lpstr>Simple Light</vt:lpstr>
      <vt:lpstr>NorthSTAR</vt:lpstr>
      <vt:lpstr>PowerPoint Presentation</vt:lpstr>
      <vt:lpstr>Who are we? </vt:lpstr>
      <vt:lpstr>What do we do?</vt:lpstr>
      <vt:lpstr>PowerPoint Presentation</vt:lpstr>
      <vt:lpstr>PowerPoint Presentation</vt:lpstr>
      <vt:lpstr>Timeline!</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NorthSTAR</dc:title>
  <cp:lastModifiedBy>mar valdecantos</cp:lastModifiedBy>
  <cp:revision>2</cp:revision>
  <dcterms:modified xsi:type="dcterms:W3CDTF">2021-10-06T19:38:48Z</dcterms:modified>
</cp:coreProperties>
</file>