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9"/>
  </p:notesMasterIdLst>
  <p:sldIdLst>
    <p:sldId id="1864" r:id="rId5"/>
    <p:sldId id="1871" r:id="rId6"/>
    <p:sldId id="1872" r:id="rId7"/>
    <p:sldId id="1869" r:id="rId8"/>
    <p:sldId id="1873" r:id="rId9"/>
    <p:sldId id="1881" r:id="rId10"/>
    <p:sldId id="414" r:id="rId11"/>
    <p:sldId id="1848" r:id="rId12"/>
    <p:sldId id="1882" r:id="rId13"/>
    <p:sldId id="1883" r:id="rId14"/>
    <p:sldId id="1884" r:id="rId15"/>
    <p:sldId id="1885" r:id="rId16"/>
    <p:sldId id="363" r:id="rId17"/>
    <p:sldId id="1860" r:id="rId1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653"/>
    <a:srgbClr val="F0E6DC"/>
    <a:srgbClr val="ECE0D4"/>
    <a:srgbClr val="D1B497"/>
    <a:srgbClr val="E3D1BF"/>
    <a:srgbClr val="AA673C"/>
    <a:srgbClr val="6A6967"/>
    <a:srgbClr val="C19C84"/>
    <a:srgbClr val="F8EBE0"/>
    <a:srgbClr val="FF2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4233DF-1F58-44A6-B5EE-7A9816E50E93}" v="75" dt="2024-04-04T23:39:35.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6" autoAdjust="0"/>
    <p:restoredTop sz="66583" autoAdjust="0"/>
  </p:normalViewPr>
  <p:slideViewPr>
    <p:cSldViewPr snapToGrid="0">
      <p:cViewPr varScale="1">
        <p:scale>
          <a:sx n="64" d="100"/>
          <a:sy n="64" d="100"/>
        </p:scale>
        <p:origin x="1792" y="37"/>
      </p:cViewPr>
      <p:guideLst>
        <p:guide orient="horz" pos="2160"/>
        <p:guide pos="480"/>
        <p:guide pos="7200"/>
        <p:guide pos="4368"/>
      </p:guideLst>
    </p:cSldViewPr>
  </p:slideViewPr>
  <p:outlineViewPr>
    <p:cViewPr>
      <p:scale>
        <a:sx n="33" d="100"/>
        <a:sy n="33" d="100"/>
      </p:scale>
      <p:origin x="0" y="-17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Segoe UI" panose="020B0502040204020203" pitchFamily="34"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Segoe UI" panose="020B0502040204020203" pitchFamily="34"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Segoe UI" panose="020B0502040204020203" pitchFamily="34"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Segoe UI" panose="020B0502040204020203" pitchFamily="34" charset="0"/>
              </a:defRPr>
            </a:lvl1pPr>
          </a:lstStyle>
          <a:p>
            <a:fld id="{6DEB7EE2-04A2-4FB2-9625-C9C73AC4D32F}"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Segoe UI" panose="020B0502040204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latin typeface="Segoe UI" panose="020B0502040204020203" pitchFamily="34" charset="0"/>
              </a:rPr>
              <a:pPr eaLnBrk="1" hangingPunct="1"/>
              <a:t>1</a:t>
            </a:fld>
            <a:endParaRPr lang="en-US" altLang="en-US" dirty="0">
              <a:latin typeface="Segoe UI" panose="020B0502040204020203" pitchFamily="34" charset="0"/>
            </a:endParaRPr>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5081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37968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a period of time as they participate within community and practice listening to what is said to them.  Lakota children are surrounded by constant oral tradition at home, gatherings and ceremonies that help teach and guide them in traditional ways of the Lakota.  Oral tradition brings the </a:t>
            </a:r>
            <a:r>
              <a:rPr lang="en-US" sz="1200" i="1" kern="1200" dirty="0">
                <a:solidFill>
                  <a:schemeClr val="tx1"/>
                </a:solidFill>
                <a:effectLst/>
                <a:latin typeface="+mn-lt"/>
                <a:ea typeface="+mn-ea"/>
                <a:cs typeface="+mn-cs"/>
              </a:rPr>
              <a:t>wakan </a:t>
            </a:r>
            <a:r>
              <a:rPr lang="en-US" sz="1200" kern="1200" dirty="0">
                <a:solidFill>
                  <a:schemeClr val="tx1"/>
                </a:solidFill>
                <a:effectLst/>
                <a:latin typeface="+mn-lt"/>
                <a:ea typeface="+mn-ea"/>
                <a:cs typeface="+mn-cs"/>
              </a:rPr>
              <a:t>into daily context</a:t>
            </a: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7</a:t>
            </a:fld>
            <a:endParaRPr lang="en-US"/>
          </a:p>
        </p:txBody>
      </p:sp>
    </p:spTree>
    <p:extLst>
      <p:ext uri="{BB962C8B-B14F-4D97-AF65-F5344CB8AC3E}">
        <p14:creationId xmlns:p14="http://schemas.microsoft.com/office/powerpoint/2010/main" val="276387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Diatype"/>
              </a:rPr>
              <a:t>The concept of trauma extends beyond personal experiences of grief or distress. It encompasses the profound impact on individuals and communities, often transmitted across generations. </a:t>
            </a:r>
          </a:p>
          <a:p>
            <a:r>
              <a:rPr lang="en-US" b="0" i="0" dirty="0">
                <a:solidFill>
                  <a:srgbClr val="000000"/>
                </a:solidFill>
                <a:effectLst/>
                <a:latin typeface="Diatype"/>
              </a:rPr>
              <a:t>Generational Trauma—a form of injury inflicted upon the body and soul, not by a single event but by an ongoing legacy of oppression. It's a trauma that lives in our societies, in our institutions, and even within our bodies. It's a reminder that the fight against trauma is also a fight against the systemic injustices that perpetuate it.</a:t>
            </a:r>
          </a:p>
          <a:p>
            <a:endParaRPr lang="en-US" b="0" i="0" dirty="0">
              <a:solidFill>
                <a:srgbClr val="000000"/>
              </a:solidFill>
              <a:effectLst/>
              <a:latin typeface="Diatype"/>
            </a:endParaRPr>
          </a:p>
          <a:p>
            <a:pPr algn="l"/>
            <a:r>
              <a:rPr lang="en-US" b="0" i="0" dirty="0">
                <a:solidFill>
                  <a:srgbClr val="000000"/>
                </a:solidFill>
                <a:effectLst/>
                <a:latin typeface="Diatype"/>
              </a:rPr>
              <a:t>But how do we begin to address such a pervasive issue? The first step is acknowledgment. We must acknowledge the historical and intergenerational trauma that exists within our communities. This acknowledgment isn't merely about recognizing the past; it's about understanding how the past continues to shape the present. It's about seeing the invisible threads that connect the trauma of ancestors to the challenges faced by their descendants today.</a:t>
            </a:r>
          </a:p>
          <a:p>
            <a:pPr algn="l"/>
            <a:endParaRPr lang="en-US" b="0" i="0" dirty="0">
              <a:solidFill>
                <a:srgbClr val="000000"/>
              </a:solidFill>
              <a:effectLst/>
              <a:latin typeface="Diatype"/>
            </a:endParaRPr>
          </a:p>
          <a:p>
            <a:pPr algn="l"/>
            <a:r>
              <a:rPr lang="en-US" b="0" i="0" dirty="0">
                <a:solidFill>
                  <a:srgbClr val="000000"/>
                </a:solidFill>
                <a:effectLst/>
                <a:latin typeface="Diatype"/>
              </a:rPr>
              <a:t>Drawing from the wisdom of Lakota traditions, we learn that healing from trauma is not a journey that one embarks on alone. It is a communal process, deeply rooted in the understanding that we are all connected—to each other, to our past, and to the land that sustains us. Indigenous healing practices teach us the importance of rituals, storytelling, and a deep connection to nature as pathways to recovery.</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138341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Diatype"/>
              </a:rPr>
              <a:t>healing is possible. It requires courage, compassion, and a commitment to confronting the uncomfortable truths of our shared history. Let us embrace the wisdom of those who have walked this path before us, and let us walk together towards a future where trauma no longer defines our communities.  </a:t>
            </a:r>
            <a:br>
              <a:rPr lang="en-US" dirty="0"/>
            </a:b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101874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Diatype"/>
              </a:rPr>
              <a:t>But most importantly it is about understanding our </a:t>
            </a:r>
            <a:r>
              <a:rPr lang="en-US" b="0" i="0" dirty="0" err="1">
                <a:solidFill>
                  <a:srgbClr val="000000"/>
                </a:solidFill>
                <a:effectLst/>
                <a:latin typeface="Diatype"/>
              </a:rPr>
              <a:t>connectededness</a:t>
            </a:r>
            <a:r>
              <a:rPr lang="en-US" b="0" i="0" dirty="0">
                <a:solidFill>
                  <a:srgbClr val="000000"/>
                </a:solidFill>
                <a:effectLst/>
                <a:latin typeface="Diatype"/>
              </a:rPr>
              <a:t>.</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276120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Diatype"/>
              </a:rPr>
              <a:t>explore a deeply profound and sacred practice—a practice that bridges the wisdom of Native traditions with our Christian faith, guiding us towards a more intimate experience of God's presence within us. This practice is known as breath prayer, a simple yet powerful way to feel God in our bodies, reminding us of the Creator's life-giving spirit that flows through all creation.</a:t>
            </a:r>
          </a:p>
          <a:p>
            <a:pPr algn="l"/>
            <a:r>
              <a:rPr lang="en-US" b="0" i="0" dirty="0">
                <a:solidFill>
                  <a:srgbClr val="000000"/>
                </a:solidFill>
                <a:effectLst/>
                <a:latin typeface="Diatype"/>
              </a:rPr>
              <a:t>In many Native traditions, breath is considered the essence of life, a sacred gift from the Creator that connects us to every living thing. It is believed that with each breath, we share in the breath of the Creator, a divine cycle that unites heaven and earth, spirit and body. This understanding invites us to see our breath not merely as a physical necessity but as a spiritual link to the Divine, a constant reminder of God's closeness and immanence.</a:t>
            </a:r>
          </a:p>
          <a:p>
            <a:pPr algn="l"/>
            <a:br>
              <a:rPr lang="en-US" dirty="0"/>
            </a:br>
            <a:r>
              <a:rPr lang="en-US" b="0" i="0" dirty="0">
                <a:solidFill>
                  <a:srgbClr val="000000"/>
                </a:solidFill>
                <a:effectLst/>
                <a:latin typeface="Diatype"/>
              </a:rPr>
              <a:t>The beauty of breath prayer lies in its simplicity and its power to draw us into a deeper awareness of God's presence within us and around us.</a:t>
            </a:r>
          </a:p>
          <a:p>
            <a:pPr algn="l"/>
            <a:r>
              <a:rPr lang="en-US" b="0" i="0" dirty="0">
                <a:solidFill>
                  <a:srgbClr val="000000"/>
                </a:solidFill>
                <a:effectLst/>
                <a:latin typeface="Diatype"/>
              </a:rPr>
              <a:t>As we engage in breath prayer, we are invited to slow down, to become mindful of the moment, and to listen to the gentle whisper of God speaking in the silence of our hearts. It is a practice that transcends words, reaching beyond the confines of language to touch the soul in its deepest longing for connection with the God.</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1566972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Diatype"/>
            </a:endParaRPr>
          </a:p>
          <a:p>
            <a:pPr algn="l"/>
            <a:r>
              <a:rPr lang="en-US" b="0" i="0" dirty="0">
                <a:solidFill>
                  <a:srgbClr val="000000"/>
                </a:solidFill>
                <a:effectLst/>
                <a:latin typeface="Diatype"/>
              </a:rPr>
              <a:t>Breath prayer also offers us a tangible way to feel God in our bodies. As we breathe in, we imagine drawing in the Holy Spirit, filling us with God's peace and love. As we breathe out, we release our fears, anxieties, and anything that separates us from God. This rhythmic cycle becomes a sacred dance of receiving and surrendering, a physical manifestation of our spiritual relationship with the Creator.</a:t>
            </a:r>
          </a:p>
          <a:p>
            <a:pPr algn="l"/>
            <a:r>
              <a:rPr lang="en-US" b="0" i="0" dirty="0">
                <a:solidFill>
                  <a:srgbClr val="000000"/>
                </a:solidFill>
                <a:effectLst/>
                <a:latin typeface="Diatype"/>
              </a:rPr>
              <a:t>Native traditions teach us to honor and respect our bodies as temples of the Holy Spirit, as sacred vessels that carry the breath of life. By engaging in breath prayer, we affirm this truth, recognizing our bodies as integral to our spiritual journey, as places where heaven and earth meet, where the divine and human embrace.</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1302555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light of the spiritual and cultural trauma there is hope and healing amongst Native Christians.</a:t>
            </a:r>
          </a:p>
          <a:p>
            <a:r>
              <a:rPr lang="en-US" dirty="0"/>
              <a:t>Holy Spirit surrounds me and my people and connects us with a source of power which allows our people to survive so much racism and trauma of the past and present. We do not pity ourselves. We celebrate each other’s victories and mourn each other’s losses. We see the beauty of who we are and where we are from. God gives us visions of a good life. God has given us inspiration and hope through our visions. We are strong and resilient. </a:t>
            </a:r>
          </a:p>
        </p:txBody>
      </p:sp>
      <p:sp>
        <p:nvSpPr>
          <p:cNvPr id="4" name="Slide Number Placeholder 3"/>
          <p:cNvSpPr>
            <a:spLocks noGrp="1"/>
          </p:cNvSpPr>
          <p:nvPr>
            <p:ph type="sldNum" sz="quarter" idx="10"/>
          </p:nvPr>
        </p:nvSpPr>
        <p:spPr/>
        <p:txBody>
          <a:bodyPr/>
          <a:lstStyle/>
          <a:p>
            <a:fld id="{4CBCEA92-F142-4D57-B507-37BDAF44710C}" type="slidenum">
              <a:rPr lang="en-US" smtClean="0"/>
              <a:t>13</a:t>
            </a:fld>
            <a:endParaRPr lang="en-US"/>
          </a:p>
        </p:txBody>
      </p:sp>
    </p:spTree>
    <p:extLst>
      <p:ext uri="{BB962C8B-B14F-4D97-AF65-F5344CB8AC3E}">
        <p14:creationId xmlns:p14="http://schemas.microsoft.com/office/powerpoint/2010/main" val="603005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2"/>
        </a:solidFill>
        <a:effectLst/>
      </p:bgPr>
    </p:bg>
    <p:spTree>
      <p:nvGrpSpPr>
        <p:cNvPr id="1" name=""/>
        <p:cNvGrpSpPr/>
        <p:nvPr/>
      </p:nvGrpSpPr>
      <p:grpSpPr>
        <a:xfrm>
          <a:off x="0" y="0"/>
          <a:ext cx="0" cy="0"/>
          <a:chOff x="0" y="0"/>
          <a:chExt cx="0" cy="0"/>
        </a:xfrm>
      </p:grpSpPr>
      <p:pic>
        <p:nvPicPr>
          <p:cNvPr id="2" name="Picture 1" descr="Chart, background pattern&#10;&#10;Description automatically generated">
            <a:extLst>
              <a:ext uri="{FF2B5EF4-FFF2-40B4-BE49-F238E27FC236}">
                <a16:creationId xmlns:a16="http://schemas.microsoft.com/office/drawing/2014/main" id="{F3386FAC-ADFA-41EF-9C49-66952E35CA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3516198" cy="6858000"/>
          </a:xfrm>
          <a:prstGeom prst="rect">
            <a:avLst/>
          </a:prstGeom>
        </p:spPr>
      </p:pic>
      <p:sp>
        <p:nvSpPr>
          <p:cNvPr id="19" name="Text Placeholder 18">
            <a:extLst>
              <a:ext uri="{FF2B5EF4-FFF2-40B4-BE49-F238E27FC236}">
                <a16:creationId xmlns:a16="http://schemas.microsoft.com/office/drawing/2014/main" id="{69BE3FD0-1382-4F0E-A01F-F6C205E7DCDC}"/>
              </a:ext>
            </a:extLst>
          </p:cNvPr>
          <p:cNvSpPr>
            <a:spLocks noGrp="1"/>
          </p:cNvSpPr>
          <p:nvPr>
            <p:ph type="body" sz="quarter" idx="10"/>
          </p:nvPr>
        </p:nvSpPr>
        <p:spPr>
          <a:xfrm>
            <a:off x="4612641" y="3554917"/>
            <a:ext cx="6438912" cy="763083"/>
          </a:xfrm>
        </p:spPr>
        <p:txBody>
          <a:bodyPr>
            <a:noAutofit/>
          </a:bodyPr>
          <a:lstStyle>
            <a:lvl1pPr marL="0" indent="0">
              <a:buNone/>
              <a:defRPr sz="4000">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7" name="Rectangle 2">
            <a:extLst>
              <a:ext uri="{FF2B5EF4-FFF2-40B4-BE49-F238E27FC236}">
                <a16:creationId xmlns:a16="http://schemas.microsoft.com/office/drawing/2014/main" id="{2E0BC0C9-E1C8-43B4-B02D-558783360CD4}"/>
              </a:ext>
            </a:extLst>
          </p:cNvPr>
          <p:cNvSpPr>
            <a:spLocks noGrp="1" noChangeArrowheads="1"/>
          </p:cNvSpPr>
          <p:nvPr>
            <p:ph type="ctrTitle" idx="4294967295"/>
          </p:nvPr>
        </p:nvSpPr>
        <p:spPr>
          <a:xfrm>
            <a:off x="4612640" y="2311400"/>
            <a:ext cx="5156200" cy="1117600"/>
          </a:xfrm>
        </p:spPr>
        <p:txBody>
          <a:bodyPr anchor="ctr">
            <a:normAutofit fontScale="90000"/>
          </a:bodyPr>
          <a:lstStyle>
            <a:lvl1pPr>
              <a:defRPr>
                <a:latin typeface="+mj-lt"/>
              </a:defRPr>
            </a:lvl1pPr>
          </a:lstStyle>
          <a:p>
            <a:pPr algn="l" eaLnBrk="1" hangingPunct="1"/>
            <a:r>
              <a:rPr lang="en-US" altLang="en-US" sz="6600" b="1">
                <a:latin typeface="+mn-lt"/>
              </a:rPr>
              <a:t>Click to edit Master title style</a:t>
            </a:r>
            <a:endParaRPr lang="en-US" altLang="en-US" sz="6600" b="1" dirty="0">
              <a:latin typeface="+mn-lt"/>
            </a:endParaRPr>
          </a:p>
        </p:txBody>
      </p:sp>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4/2/2024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137841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2825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2"/>
        </a:solidFill>
        <a:effectLst/>
      </p:bgPr>
    </p:bg>
    <p:spTree>
      <p:nvGrpSpPr>
        <p:cNvPr id="1" name=""/>
        <p:cNvGrpSpPr/>
        <p:nvPr/>
      </p:nvGrpSpPr>
      <p:grpSpPr>
        <a:xfrm>
          <a:off x="0" y="0"/>
          <a:ext cx="0" cy="0"/>
          <a:chOff x="0" y="0"/>
          <a:chExt cx="0" cy="0"/>
        </a:xfrm>
      </p:grpSpPr>
      <p:pic>
        <p:nvPicPr>
          <p:cNvPr id="3" name="Picture 2" descr="Chart, background pattern&#10;&#10;Description automatically generated">
            <a:extLst>
              <a:ext uri="{FF2B5EF4-FFF2-40B4-BE49-F238E27FC236}">
                <a16:creationId xmlns:a16="http://schemas.microsoft.com/office/drawing/2014/main" id="{E9914566-E790-44E9-BF0F-0D38A423F9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150916"/>
            <a:ext cx="12192000" cy="710520"/>
          </a:xfrm>
          <a:prstGeom prst="rect">
            <a:avLst/>
          </a:prstGeom>
        </p:spPr>
      </p:pic>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a:buNone/>
              <a:defRPr sz="2000" b="1"/>
            </a:lvl1pPr>
            <a:lvl2pPr marL="0">
              <a:defRPr sz="1800"/>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891853E6-9C06-4DC2-B8A4-681C3D34BE75}"/>
              </a:ext>
            </a:extLst>
          </p:cNvPr>
          <p:cNvSpPr>
            <a:spLocks noGrp="1"/>
          </p:cNvSpPr>
          <p:nvPr>
            <p:ph type="title" hasCustomPrompt="1"/>
          </p:nvPr>
        </p:nvSpPr>
        <p:spPr>
          <a:xfrm>
            <a:off x="762000" y="715961"/>
            <a:ext cx="5334000" cy="1189038"/>
          </a:xfrm>
        </p:spPr>
        <p:txBody>
          <a:bodyPr vert="horz" lIns="91440" tIns="45720" rIns="91440" bIns="45720" rtlCol="0" anchor="t">
            <a:normAutofit/>
          </a:bodyPr>
          <a:lstStyle>
            <a:lvl1pPr>
              <a:defRPr lang="en-US" sz="4000" b="1">
                <a:ea typeface="+mn-ea"/>
                <a:cs typeface="+mn-cs"/>
              </a:defRPr>
            </a:lvl1pPr>
          </a:lstStyle>
          <a:p>
            <a:pPr marL="0" lvl="0" indent="0">
              <a:spcBef>
                <a:spcPts val="1000"/>
              </a:spcBef>
              <a:buFont typeface="Arial" panose="020B0604020202020204" pitchFamily="34" charset="0"/>
            </a:pPr>
            <a:r>
              <a:rPr lang="en-US" dirty="0"/>
              <a:t>Click to edit Master text styles</a:t>
            </a:r>
          </a:p>
        </p:txBody>
      </p:sp>
    </p:spTree>
    <p:extLst>
      <p:ext uri="{BB962C8B-B14F-4D97-AF65-F5344CB8AC3E}">
        <p14:creationId xmlns:p14="http://schemas.microsoft.com/office/powerpoint/2010/main" val="31049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2"/>
        </a:solidFill>
        <a:effectLst/>
      </p:bgPr>
    </p:bg>
    <p:spTree>
      <p:nvGrpSpPr>
        <p:cNvPr id="1" name=""/>
        <p:cNvGrpSpPr/>
        <p:nvPr/>
      </p:nvGrpSpPr>
      <p:grpSpPr>
        <a:xfrm>
          <a:off x="0" y="0"/>
          <a:ext cx="0" cy="0"/>
          <a:chOff x="0" y="0"/>
          <a:chExt cx="0" cy="0"/>
        </a:xfrm>
      </p:grpSpPr>
      <p:pic>
        <p:nvPicPr>
          <p:cNvPr id="3" name="Picture 2" descr="Chart, background pattern&#10;&#10;Description automatically generated">
            <a:extLst>
              <a:ext uri="{FF2B5EF4-FFF2-40B4-BE49-F238E27FC236}">
                <a16:creationId xmlns:a16="http://schemas.microsoft.com/office/drawing/2014/main" id="{B4F28166-FA93-42F3-90D5-A5BBE10D8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150916"/>
            <a:ext cx="12192000" cy="710520"/>
          </a:xfrm>
          <a:prstGeom prst="rect">
            <a:avLst/>
          </a:prstGeom>
        </p:spPr>
      </p:pic>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a:buNone/>
              <a:defRPr sz="2000" b="1"/>
            </a:lvl1pPr>
            <a:lvl2pPr marL="0">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a:t>Click icon to add picture</a:t>
            </a:r>
            <a:endParaRPr lang="en-US" dirty="0"/>
          </a:p>
        </p:txBody>
      </p:sp>
      <p:sp>
        <p:nvSpPr>
          <p:cNvPr id="7" name="Title 1">
            <a:extLst>
              <a:ext uri="{FF2B5EF4-FFF2-40B4-BE49-F238E27FC236}">
                <a16:creationId xmlns:a16="http://schemas.microsoft.com/office/drawing/2014/main" id="{9AF0AFCE-F48A-4C35-9245-AFC319274E50}"/>
              </a:ext>
            </a:extLst>
          </p:cNvPr>
          <p:cNvSpPr>
            <a:spLocks noGrp="1"/>
          </p:cNvSpPr>
          <p:nvPr>
            <p:ph type="title" hasCustomPrompt="1"/>
          </p:nvPr>
        </p:nvSpPr>
        <p:spPr>
          <a:xfrm>
            <a:off x="762000" y="715961"/>
            <a:ext cx="5334000" cy="1189038"/>
          </a:xfrm>
        </p:spPr>
        <p:txBody>
          <a:bodyPr vert="horz" lIns="91440" tIns="45720" rIns="91440" bIns="45720" rtlCol="0" anchor="t">
            <a:normAutofit/>
          </a:bodyPr>
          <a:lstStyle>
            <a:lvl1pPr>
              <a:defRPr lang="en-US" sz="4000" b="1">
                <a:ea typeface="+mn-ea"/>
                <a:cs typeface="+mn-cs"/>
              </a:defRPr>
            </a:lvl1pPr>
          </a:lstStyle>
          <a:p>
            <a:pPr marL="0" lvl="0" indent="0">
              <a:spcBef>
                <a:spcPts val="1000"/>
              </a:spcBef>
              <a:buFont typeface="Arial" panose="020B0604020202020204" pitchFamily="34" charset="0"/>
            </a:pPr>
            <a:r>
              <a:rPr lang="en-US" dirty="0"/>
              <a:t>Click to edit Master text styles</a:t>
            </a:r>
          </a:p>
        </p:txBody>
      </p:sp>
    </p:spTree>
    <p:extLst>
      <p:ext uri="{BB962C8B-B14F-4D97-AF65-F5344CB8AC3E}">
        <p14:creationId xmlns:p14="http://schemas.microsoft.com/office/powerpoint/2010/main" val="158668017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Ref idx="1001">
        <a:schemeClr val="bg1"/>
      </p:bgRef>
    </p:bg>
    <p:spTree>
      <p:nvGrpSpPr>
        <p:cNvPr id="1" name=""/>
        <p:cNvGrpSpPr/>
        <p:nvPr/>
      </p:nvGrpSpPr>
      <p:grpSpPr>
        <a:xfrm>
          <a:off x="0" y="0"/>
          <a:ext cx="0" cy="0"/>
          <a:chOff x="0" y="0"/>
          <a:chExt cx="0" cy="0"/>
        </a:xfrm>
      </p:grpSpPr>
      <p:pic>
        <p:nvPicPr>
          <p:cNvPr id="2" name="Picture 1" descr="Chart, background pattern&#10;&#10;Description automatically generated">
            <a:extLst>
              <a:ext uri="{FF2B5EF4-FFF2-40B4-BE49-F238E27FC236}">
                <a16:creationId xmlns:a16="http://schemas.microsoft.com/office/drawing/2014/main" id="{570FCE13-E0EE-4C5A-BDB0-04E8FE4D21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721600" y="-8164"/>
            <a:ext cx="4470400" cy="6877050"/>
          </a:xfrm>
          <a:prstGeom prst="rect">
            <a:avLst/>
          </a:prstGeom>
        </p:spPr>
      </p:pic>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a:buNone/>
              <a:defRPr sz="2000" b="1">
                <a:solidFill>
                  <a:schemeClr val="accent6">
                    <a:lumMod val="50000"/>
                  </a:schemeClr>
                </a:solidFill>
              </a:defRPr>
            </a:lvl1pPr>
            <a:lvl2pPr marL="0">
              <a:defRPr sz="1800">
                <a:solidFill>
                  <a:schemeClr val="accent6">
                    <a:lumMod val="50000"/>
                  </a:schemeClr>
                </a:solidFill>
              </a:defRPr>
            </a:lvl2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F23A82FA-1F05-4BAB-8768-A4575B1AEA6A}"/>
              </a:ext>
            </a:extLst>
          </p:cNvPr>
          <p:cNvSpPr>
            <a:spLocks noGrp="1"/>
          </p:cNvSpPr>
          <p:nvPr>
            <p:ph type="title" hasCustomPrompt="1"/>
          </p:nvPr>
        </p:nvSpPr>
        <p:spPr>
          <a:xfrm>
            <a:off x="762000" y="715961"/>
            <a:ext cx="6477000" cy="1189038"/>
          </a:xfrm>
        </p:spPr>
        <p:txBody>
          <a:bodyPr vert="horz" lIns="91440" tIns="45720" rIns="91440" bIns="45720" rtlCol="0" anchor="t">
            <a:normAutofit/>
          </a:bodyPr>
          <a:lstStyle>
            <a:lvl1pPr>
              <a:defRPr lang="en-US" sz="4000" b="1">
                <a:solidFill>
                  <a:schemeClr val="accent2"/>
                </a:solidFill>
                <a:ea typeface="+mn-ea"/>
                <a:cs typeface="+mn-cs"/>
              </a:defRPr>
            </a:lvl1pPr>
          </a:lstStyle>
          <a:p>
            <a:pPr marL="0" lvl="0" indent="0">
              <a:spcBef>
                <a:spcPts val="1000"/>
              </a:spcBef>
              <a:buFont typeface="Arial" panose="020B0604020202020204" pitchFamily="34" charset="0"/>
            </a:pPr>
            <a:r>
              <a:rPr lang="en-US" dirty="0"/>
              <a:t>Click to edit Master text styles</a:t>
            </a:r>
          </a:p>
        </p:txBody>
      </p:sp>
    </p:spTree>
    <p:extLst>
      <p:ext uri="{BB962C8B-B14F-4D97-AF65-F5344CB8AC3E}">
        <p14:creationId xmlns:p14="http://schemas.microsoft.com/office/powerpoint/2010/main" val="172072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pic>
        <p:nvPicPr>
          <p:cNvPr id="3" name="Picture 2" descr="Chart, background pattern&#10;&#10;Description automatically generated">
            <a:extLst>
              <a:ext uri="{FF2B5EF4-FFF2-40B4-BE49-F238E27FC236}">
                <a16:creationId xmlns:a16="http://schemas.microsoft.com/office/drawing/2014/main" id="{D02F07F5-7B28-4FAB-AE64-9567EE73DE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394" y="-14514"/>
            <a:ext cx="4470400" cy="6877050"/>
          </a:xfrm>
          <a:prstGeom prst="rect">
            <a:avLst/>
          </a:prstGeom>
        </p:spPr>
      </p:pic>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5199743" y="1905000"/>
            <a:ext cx="6477000" cy="3276600"/>
          </a:xfrm>
        </p:spPr>
        <p:txBody>
          <a:bodyPr/>
          <a:lstStyle>
            <a:lvl1pPr>
              <a:buNone/>
              <a:defRPr sz="2000" b="1">
                <a:solidFill>
                  <a:schemeClr val="accent6">
                    <a:lumMod val="50000"/>
                  </a:schemeClr>
                </a:solidFill>
              </a:defRPr>
            </a:lvl1pPr>
            <a:lvl2pPr marL="0">
              <a:defRPr sz="1800">
                <a:solidFill>
                  <a:schemeClr val="accent6">
                    <a:lumMod val="50000"/>
                  </a:schemeClr>
                </a:solidFill>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13E3504F-F7AC-4961-8027-04414EA28A76}"/>
              </a:ext>
            </a:extLst>
          </p:cNvPr>
          <p:cNvSpPr>
            <a:spLocks noGrp="1"/>
          </p:cNvSpPr>
          <p:nvPr>
            <p:ph type="title"/>
          </p:nvPr>
        </p:nvSpPr>
        <p:spPr>
          <a:xfrm>
            <a:off x="5199742" y="715961"/>
            <a:ext cx="6477000" cy="1189037"/>
          </a:xfrm>
        </p:spPr>
        <p:txBody>
          <a:bodyPr vert="horz" lIns="91440" tIns="45720" rIns="91440" bIns="45720" rtlCol="0" anchor="t">
            <a:normAutofit/>
          </a:bodyPr>
          <a:lstStyle>
            <a:lvl1pPr>
              <a:defRPr lang="en-US" sz="4000" b="1" i="0" cap="none" spc="-50" baseline="0">
                <a:ln w="3175">
                  <a:noFill/>
                </a:ln>
                <a:solidFill>
                  <a:schemeClr val="accent2"/>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1898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028401E1-3B09-44F5-B61D-E811BC24E22A}"/>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Tree>
    <p:extLst>
      <p:ext uri="{BB962C8B-B14F-4D97-AF65-F5344CB8AC3E}">
        <p14:creationId xmlns:p14="http://schemas.microsoft.com/office/powerpoint/2010/main" val="3240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6">
                    <a:lumMod val="50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2"/>
                </a:solidFill>
                <a:effectLst/>
                <a:latin typeface="+mj-lt"/>
                <a:ea typeface="+mn-ea"/>
                <a:cs typeface="Segoe UI" pitchFamily="34" charset="0"/>
              </a:defRPr>
            </a:lvl1pPr>
          </a:lstStyle>
          <a:p>
            <a:pPr lvl="0"/>
            <a:r>
              <a:rPr lang="en-US" dirty="0"/>
              <a:t>Click to edit Master text styles</a:t>
            </a:r>
          </a:p>
        </p:txBody>
      </p:sp>
      <p:pic>
        <p:nvPicPr>
          <p:cNvPr id="2" name="Picture 1" descr="Chart, background pattern&#10;&#10;Description automatically generated">
            <a:extLst>
              <a:ext uri="{FF2B5EF4-FFF2-40B4-BE49-F238E27FC236}">
                <a16:creationId xmlns:a16="http://schemas.microsoft.com/office/drawing/2014/main" id="{F2674189-311A-4AD6-ACED-1AF3864279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150916"/>
            <a:ext cx="12192000" cy="710520"/>
          </a:xfrm>
          <a:prstGeom prst="rect">
            <a:avLst/>
          </a:prstGeom>
        </p:spPr>
      </p:pic>
    </p:spTree>
    <p:extLst>
      <p:ext uri="{BB962C8B-B14F-4D97-AF65-F5344CB8AC3E}">
        <p14:creationId xmlns:p14="http://schemas.microsoft.com/office/powerpoint/2010/main" val="49552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Pattern blu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2"/>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accent6">
                    <a:lumMod val="50000"/>
                  </a:schemeClr>
                </a:solidFill>
                <a:latin typeface="+mn-lt"/>
                <a:ea typeface="+mn-ea"/>
                <a:cs typeface="+mn-cs"/>
              </a:defRPr>
            </a:lvl1pPr>
          </a:lstStyle>
          <a:p>
            <a:pPr lvl="0"/>
            <a:r>
              <a:rPr lang="en-US"/>
              <a:t>Insert content here</a:t>
            </a:r>
          </a:p>
        </p:txBody>
      </p:sp>
      <p:pic>
        <p:nvPicPr>
          <p:cNvPr id="2" name="Picture 1" descr="Chart, background pattern&#10;&#10;Description automatically generated">
            <a:extLst>
              <a:ext uri="{FF2B5EF4-FFF2-40B4-BE49-F238E27FC236}">
                <a16:creationId xmlns:a16="http://schemas.microsoft.com/office/drawing/2014/main" id="{75AA916B-1CCB-46CB-9D3B-BAF329AD02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150916"/>
            <a:ext cx="12192000" cy="710520"/>
          </a:xfrm>
          <a:prstGeom prst="rect">
            <a:avLst/>
          </a:prstGeom>
        </p:spPr>
      </p:pic>
    </p:spTree>
    <p:extLst>
      <p:ext uri="{BB962C8B-B14F-4D97-AF65-F5344CB8AC3E}">
        <p14:creationId xmlns:p14="http://schemas.microsoft.com/office/powerpoint/2010/main" val="2499009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C31B5EA-A920-4B2A-8F05-3C688980E26F}"/>
              </a:ext>
            </a:extLst>
          </p:cNvPr>
          <p:cNvSpPr>
            <a:spLocks noGrp="1"/>
          </p:cNvSpPr>
          <p:nvPr>
            <p:ph type="body" sz="quarter" idx="17"/>
          </p:nvPr>
        </p:nvSpPr>
        <p:spPr>
          <a:xfrm>
            <a:off x="1223963" y="4943475"/>
            <a:ext cx="2908300" cy="968375"/>
          </a:xfrm>
        </p:spPr>
        <p:txBody>
          <a:bodyPr>
            <a:noAutofit/>
          </a:bodyPr>
          <a:lstStyle>
            <a:lvl1pPr>
              <a:defRPr sz="1400">
                <a:solidFill>
                  <a:schemeClr val="accent6">
                    <a:lumMod val="50000"/>
                  </a:schemeClr>
                </a:solidFill>
              </a:defRPr>
            </a:lvl1pPr>
            <a:lvl2pPr>
              <a:defRPr sz="1400">
                <a:solidFill>
                  <a:schemeClr val="accent6">
                    <a:lumMod val="50000"/>
                  </a:schemeClr>
                </a:solidFill>
              </a:defRPr>
            </a:lvl2pPr>
            <a:lvl3pPr>
              <a:defRPr sz="1400">
                <a:solidFill>
                  <a:schemeClr val="accent6">
                    <a:lumMod val="50000"/>
                  </a:schemeClr>
                </a:solidFill>
              </a:defRPr>
            </a:lvl3pPr>
            <a:lvl4pPr>
              <a:defRPr sz="1400">
                <a:solidFill>
                  <a:schemeClr val="accent6">
                    <a:lumMod val="50000"/>
                  </a:schemeClr>
                </a:solidFill>
              </a:defRPr>
            </a:lvl4pPr>
            <a:lvl5pPr>
              <a:defRPr sz="1400">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FE42B32E-80DC-4AC0-B306-CE8E5CCD934F}"/>
              </a:ext>
            </a:extLst>
          </p:cNvPr>
          <p:cNvSpPr>
            <a:spLocks noGrp="1"/>
          </p:cNvSpPr>
          <p:nvPr>
            <p:ph type="pic" sz="quarter" idx="14"/>
          </p:nvPr>
        </p:nvSpPr>
        <p:spPr>
          <a:xfrm>
            <a:off x="2024063" y="3232150"/>
            <a:ext cx="1308100" cy="1309688"/>
          </a:xfrm>
          <a:solidFill>
            <a:schemeClr val="accent1">
              <a:lumMod val="90000"/>
            </a:schemeClr>
          </a:solidFill>
        </p:spPr>
        <p:txBody>
          <a:bodyPr>
            <a:normAutofit/>
          </a:bodyPr>
          <a:lstStyle>
            <a:lvl1pPr>
              <a:buNone/>
              <a:defRPr sz="1200"/>
            </a:lvl1pPr>
          </a:lstStyle>
          <a:p>
            <a:r>
              <a:rPr lang="en-US"/>
              <a:t>Click icon to add picture</a:t>
            </a:r>
            <a:endParaRPr lang="en-US" dirty="0"/>
          </a:p>
        </p:txBody>
      </p:sp>
      <p:sp>
        <p:nvSpPr>
          <p:cNvPr id="20" name="Picture Placeholder 15">
            <a:extLst>
              <a:ext uri="{FF2B5EF4-FFF2-40B4-BE49-F238E27FC236}">
                <a16:creationId xmlns:a16="http://schemas.microsoft.com/office/drawing/2014/main" id="{A4E97807-A99D-4012-BE47-7B3C54B502FA}"/>
              </a:ext>
            </a:extLst>
          </p:cNvPr>
          <p:cNvSpPr>
            <a:spLocks noGrp="1"/>
          </p:cNvSpPr>
          <p:nvPr>
            <p:ph type="pic" sz="quarter" idx="15"/>
          </p:nvPr>
        </p:nvSpPr>
        <p:spPr>
          <a:xfrm>
            <a:off x="5442311" y="3248540"/>
            <a:ext cx="1308100" cy="1309688"/>
          </a:xfrm>
          <a:solidFill>
            <a:schemeClr val="accent1">
              <a:lumMod val="90000"/>
            </a:schemeClr>
          </a:solidFill>
        </p:spPr>
        <p:txBody>
          <a:bodyPr>
            <a:normAutofit/>
          </a:bodyPr>
          <a:lstStyle>
            <a:lvl1pPr>
              <a:buNone/>
              <a:defRPr sz="1200"/>
            </a:lvl1pPr>
          </a:lstStyle>
          <a:p>
            <a:r>
              <a:rPr lang="en-US"/>
              <a:t>Click icon to add picture</a:t>
            </a:r>
            <a:endParaRPr lang="en-US" dirty="0"/>
          </a:p>
        </p:txBody>
      </p:sp>
      <p:sp>
        <p:nvSpPr>
          <p:cNvPr id="21" name="Picture Placeholder 15">
            <a:extLst>
              <a:ext uri="{FF2B5EF4-FFF2-40B4-BE49-F238E27FC236}">
                <a16:creationId xmlns:a16="http://schemas.microsoft.com/office/drawing/2014/main" id="{31025974-D850-4FC0-B6B0-BBF7DFCE1ECE}"/>
              </a:ext>
            </a:extLst>
          </p:cNvPr>
          <p:cNvSpPr>
            <a:spLocks noGrp="1"/>
          </p:cNvSpPr>
          <p:nvPr>
            <p:ph type="pic" sz="quarter" idx="16"/>
          </p:nvPr>
        </p:nvSpPr>
        <p:spPr>
          <a:xfrm>
            <a:off x="8859074" y="3232150"/>
            <a:ext cx="1308100" cy="1309688"/>
          </a:xfrm>
          <a:solidFill>
            <a:schemeClr val="accent1">
              <a:lumMod val="90000"/>
            </a:schemeClr>
          </a:solidFill>
        </p:spPr>
        <p:txBody>
          <a:bodyPr>
            <a:normAutofit/>
          </a:bodyPr>
          <a:lstStyle>
            <a:lvl1pPr>
              <a:buNone/>
              <a:defRPr sz="1200"/>
            </a:lvl1pPr>
          </a:lstStyle>
          <a:p>
            <a:r>
              <a:rPr lang="en-US"/>
              <a:t>Click icon to add picture</a:t>
            </a:r>
            <a:endParaRPr lang="en-US" dirty="0"/>
          </a:p>
        </p:txBody>
      </p:sp>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accent6">
                    <a:lumMod val="50000"/>
                  </a:schemeClr>
                </a:solidFill>
                <a:latin typeface="+mn-lt"/>
                <a:ea typeface="+mn-ea"/>
                <a:cs typeface="+mn-cs"/>
              </a:defRPr>
            </a:lvl1pPr>
          </a:lstStyle>
          <a:p>
            <a:pPr lvl="0"/>
            <a:r>
              <a:rPr lang="en-US"/>
              <a:t>Insert content here</a:t>
            </a:r>
          </a:p>
        </p:txBody>
      </p:sp>
      <p:sp>
        <p:nvSpPr>
          <p:cNvPr id="4" name="Title 1">
            <a:extLst>
              <a:ext uri="{FF2B5EF4-FFF2-40B4-BE49-F238E27FC236}">
                <a16:creationId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2"/>
                </a:solidFill>
                <a:effectLst/>
                <a:latin typeface="+mj-lt"/>
                <a:ea typeface="+mn-ea"/>
                <a:cs typeface="Segoe UI" pitchFamily="34" charset="0"/>
              </a:defRPr>
            </a:lvl1pPr>
          </a:lstStyle>
          <a:p>
            <a:pPr lvl="0"/>
            <a:r>
              <a:rPr lang="en-US" dirty="0"/>
              <a:t>Click to edit Master text styles</a:t>
            </a:r>
          </a:p>
        </p:txBody>
      </p:sp>
      <p:sp>
        <p:nvSpPr>
          <p:cNvPr id="23" name="Text Placeholder 21">
            <a:extLst>
              <a:ext uri="{FF2B5EF4-FFF2-40B4-BE49-F238E27FC236}">
                <a16:creationId xmlns:a16="http://schemas.microsoft.com/office/drawing/2014/main" id="{C073AF55-A66A-4112-A82D-E09A3D14EDBE}"/>
              </a:ext>
            </a:extLst>
          </p:cNvPr>
          <p:cNvSpPr>
            <a:spLocks noGrp="1"/>
          </p:cNvSpPr>
          <p:nvPr>
            <p:ph type="body" sz="quarter" idx="18"/>
          </p:nvPr>
        </p:nvSpPr>
        <p:spPr>
          <a:xfrm>
            <a:off x="4641850" y="4943475"/>
            <a:ext cx="2908300" cy="968375"/>
          </a:xfrm>
        </p:spPr>
        <p:txBody>
          <a:bodyPr>
            <a:noAutofit/>
          </a:bodyPr>
          <a:lstStyle>
            <a:lvl1pPr>
              <a:defRPr sz="1400">
                <a:solidFill>
                  <a:schemeClr val="accent6">
                    <a:lumMod val="50000"/>
                  </a:schemeClr>
                </a:solidFill>
              </a:defRPr>
            </a:lvl1pPr>
            <a:lvl2pPr>
              <a:defRPr sz="1400">
                <a:solidFill>
                  <a:schemeClr val="accent6">
                    <a:lumMod val="50000"/>
                  </a:schemeClr>
                </a:solidFill>
              </a:defRPr>
            </a:lvl2pPr>
            <a:lvl3pPr>
              <a:defRPr sz="1400">
                <a:solidFill>
                  <a:schemeClr val="accent6">
                    <a:lumMod val="50000"/>
                  </a:schemeClr>
                </a:solidFill>
              </a:defRPr>
            </a:lvl3pPr>
            <a:lvl4pPr>
              <a:defRPr sz="1400">
                <a:solidFill>
                  <a:schemeClr val="accent6">
                    <a:lumMod val="50000"/>
                  </a:schemeClr>
                </a:solidFill>
              </a:defRPr>
            </a:lvl4pPr>
            <a:lvl5pPr>
              <a:defRPr sz="1400">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1">
            <a:extLst>
              <a:ext uri="{FF2B5EF4-FFF2-40B4-BE49-F238E27FC236}">
                <a16:creationId xmlns:a16="http://schemas.microsoft.com/office/drawing/2014/main" id="{CBC8787E-EB24-4D42-8555-6C6C11DD51B3}"/>
              </a:ext>
            </a:extLst>
          </p:cNvPr>
          <p:cNvSpPr>
            <a:spLocks noGrp="1"/>
          </p:cNvSpPr>
          <p:nvPr>
            <p:ph type="body" sz="quarter" idx="19"/>
          </p:nvPr>
        </p:nvSpPr>
        <p:spPr>
          <a:xfrm>
            <a:off x="8059737" y="4943475"/>
            <a:ext cx="2908300" cy="968375"/>
          </a:xfrm>
        </p:spPr>
        <p:txBody>
          <a:bodyPr>
            <a:noAutofit/>
          </a:bodyPr>
          <a:lstStyle>
            <a:lvl1pPr>
              <a:defRPr sz="1400">
                <a:solidFill>
                  <a:schemeClr val="accent6">
                    <a:lumMod val="50000"/>
                  </a:schemeClr>
                </a:solidFill>
              </a:defRPr>
            </a:lvl1pPr>
            <a:lvl2pPr>
              <a:defRPr sz="1400">
                <a:solidFill>
                  <a:schemeClr val="accent6">
                    <a:lumMod val="50000"/>
                  </a:schemeClr>
                </a:solidFill>
              </a:defRPr>
            </a:lvl2pPr>
            <a:lvl3pPr>
              <a:defRPr sz="1400">
                <a:solidFill>
                  <a:schemeClr val="accent6">
                    <a:lumMod val="50000"/>
                  </a:schemeClr>
                </a:solidFill>
              </a:defRPr>
            </a:lvl3pPr>
            <a:lvl4pPr>
              <a:defRPr sz="1400">
                <a:solidFill>
                  <a:schemeClr val="accent6">
                    <a:lumMod val="50000"/>
                  </a:schemeClr>
                </a:solidFill>
              </a:defRPr>
            </a:lvl4pPr>
            <a:lvl5pPr>
              <a:defRPr sz="1400">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91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defRPr>
            </a:lvl1pPr>
          </a:lstStyle>
          <a:p>
            <a:fld id="{1D364696-E1F3-49EF-AEC8-730A16D9A23F}" type="datetimeFigureOut">
              <a:rPr lang="en-US" altLang="en-US" smtClean="0"/>
              <a:pPr/>
              <a:t>4/2/2024</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88" r:id="rId2"/>
    <p:sldLayoutId id="2147483702" r:id="rId3"/>
    <p:sldLayoutId id="2147483699" r:id="rId4"/>
    <p:sldLayoutId id="2147483701" r:id="rId5"/>
    <p:sldLayoutId id="2147483700" r:id="rId6"/>
    <p:sldLayoutId id="2147483690" r:id="rId7"/>
    <p:sldLayoutId id="2147483704" r:id="rId8"/>
    <p:sldLayoutId id="2147483691" r:id="rId9"/>
    <p:sldLayoutId id="214748369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ctrTitle" idx="4294967295"/>
          </p:nvPr>
        </p:nvSpPr>
        <p:spPr>
          <a:xfrm>
            <a:off x="4518259" y="1638514"/>
            <a:ext cx="7528560" cy="2235200"/>
          </a:xfrm>
        </p:spPr>
        <p:txBody>
          <a:bodyPr anchor="ctr">
            <a:noAutofit/>
          </a:bodyPr>
          <a:lstStyle/>
          <a:p>
            <a:pPr eaLnBrk="1" hangingPunct="1"/>
            <a:r>
              <a:rPr lang="en-US" altLang="en-US" sz="6000" b="1" dirty="0">
                <a:solidFill>
                  <a:schemeClr val="accent2"/>
                </a:solidFill>
              </a:rPr>
              <a:t>From Trauma to Triumph: Cultivating Hope and Resilience</a:t>
            </a:r>
            <a:endParaRPr lang="en-US" altLang="en-US" sz="6000" b="1" dirty="0">
              <a:solidFill>
                <a:schemeClr val="accent2"/>
              </a:solidFill>
              <a:latin typeface="+mn-lt"/>
            </a:endParaRPr>
          </a:p>
        </p:txBody>
      </p:sp>
      <p:sp>
        <p:nvSpPr>
          <p:cNvPr id="2" name="Rectangle 1">
            <a:extLst>
              <a:ext uri="{FF2B5EF4-FFF2-40B4-BE49-F238E27FC236}">
                <a16:creationId xmlns:a16="http://schemas.microsoft.com/office/drawing/2014/main" id="{61060924-C7DD-E05B-4F47-72AC28130B98}"/>
              </a:ext>
            </a:extLst>
          </p:cNvPr>
          <p:cNvSpPr/>
          <p:nvPr/>
        </p:nvSpPr>
        <p:spPr>
          <a:xfrm>
            <a:off x="5696029" y="3873714"/>
            <a:ext cx="609384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latin typeface="a Agreement Signature" panose="02000503000000000000" pitchFamily="50" charset="0"/>
              </a:rPr>
              <a:t>Dr. Kelly Sherman-Conroy</a:t>
            </a:r>
          </a:p>
        </p:txBody>
      </p:sp>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regnant person holding a baby&#10;&#10;Description automatically generated">
            <a:extLst>
              <a:ext uri="{FF2B5EF4-FFF2-40B4-BE49-F238E27FC236}">
                <a16:creationId xmlns:a16="http://schemas.microsoft.com/office/drawing/2014/main" id="{D118590F-61D6-1A52-885A-B49CA26CFD0E}"/>
              </a:ext>
            </a:extLst>
          </p:cNvPr>
          <p:cNvPicPr>
            <a:picLocks noGrp="1" noChangeAspect="1"/>
          </p:cNvPicPr>
          <p:nvPr>
            <p:ph type="pic" sz="quarter" idx="14"/>
          </p:nvPr>
        </p:nvPicPr>
        <p:blipFill rotWithShape="1">
          <a:blip r:embed="rId3"/>
          <a:srcRect b="1316"/>
          <a:stretch/>
        </p:blipFill>
        <p:spPr>
          <a:xfrm>
            <a:off x="20" y="10"/>
            <a:ext cx="12191980" cy="6857990"/>
          </a:xfrm>
          <a:prstGeom prst="rect">
            <a:avLst/>
          </a:prstGeom>
          <a:noFill/>
        </p:spPr>
      </p:pic>
    </p:spTree>
    <p:extLst>
      <p:ext uri="{BB962C8B-B14F-4D97-AF65-F5344CB8AC3E}">
        <p14:creationId xmlns:p14="http://schemas.microsoft.com/office/powerpoint/2010/main" val="3635358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2051">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ven Sacred Rites of the Lakota Sioux - World History Encyclopedia">
            <a:extLst>
              <a:ext uri="{FF2B5EF4-FFF2-40B4-BE49-F238E27FC236}">
                <a16:creationId xmlns:a16="http://schemas.microsoft.com/office/drawing/2014/main" id="{EC7D43B2-7AB4-BE56-ABEC-38A252302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91" r="-1" b="18087"/>
          <a:stretch/>
        </p:blipFill>
        <p:spPr bwMode="auto">
          <a:xfrm>
            <a:off x="838200" y="-3810"/>
            <a:ext cx="992886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2053" name="Group 2052">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2058" name="Freeform: Shape 2057">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4" name="Freeform: Shape 2053">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0" name="Freeform: Shape 2059">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61" name="Freeform: Shape 2060">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62" name="Freeform: Shape 2061">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8629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reath Prayer 1: Breathing with God Through Your Day - Spiritual Direction  nyc">
            <a:extLst>
              <a:ext uri="{FF2B5EF4-FFF2-40B4-BE49-F238E27FC236}">
                <a16:creationId xmlns:a16="http://schemas.microsoft.com/office/drawing/2014/main" id="{B19E64FF-A3E3-093E-F26A-CC10EF3B38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81" r="-2" b="-2"/>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0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F77C4732-8DFD-4E7A-B81C-6B55A37852EA}"/>
              </a:ext>
            </a:extLst>
          </p:cNvPr>
          <p:cNvPicPr>
            <a:picLocks noGrp="1" noChangeAspect="1"/>
          </p:cNvPicPr>
          <p:nvPr>
            <p:ph type="pic" sz="quarter" idx="10"/>
          </p:nvPr>
        </p:nvPicPr>
        <p:blipFill>
          <a:blip r:embed="rId3"/>
          <a:srcRect t="3052" b="3052"/>
          <a:stretch>
            <a:fillRect/>
          </a:stretch>
        </p:blipFill>
        <p:spPr>
          <a:prstGeom prst="rect">
            <a:avLst/>
          </a:prstGeom>
        </p:spPr>
      </p:pic>
      <p:sp>
        <p:nvSpPr>
          <p:cNvPr id="21" name="Slide Number Placeholder 20"/>
          <p:cNvSpPr>
            <a:spLocks noGrp="1"/>
          </p:cNvSpPr>
          <p:nvPr>
            <p:ph type="sldNum" sz="quarter" idx="4"/>
          </p:nvPr>
        </p:nvSpPr>
        <p:spPr/>
        <p:txBody>
          <a:bodyPr/>
          <a:lstStyle/>
          <a:p>
            <a:fld id="{4997E989-D798-4C62-8E93-3D2D613C2488}" type="slidenum">
              <a:rPr lang="en-US" smtClean="0"/>
              <a:pPr/>
              <a:t>13</a:t>
            </a:fld>
            <a:endParaRPr lang="en-US"/>
          </a:p>
        </p:txBody>
      </p:sp>
      <p:sp>
        <p:nvSpPr>
          <p:cNvPr id="4" name="Text Placeholder 3">
            <a:extLst>
              <a:ext uri="{FF2B5EF4-FFF2-40B4-BE49-F238E27FC236}">
                <a16:creationId xmlns:a16="http://schemas.microsoft.com/office/drawing/2014/main" id="{CC097071-4E71-47F9-8AC5-61D9A788482B}"/>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836A2B6-00DB-4984-B47B-748726B6B778}"/>
              </a:ext>
            </a:extLst>
          </p:cNvPr>
          <p:cNvPicPr>
            <a:picLocks noChangeAspect="1"/>
          </p:cNvPicPr>
          <p:nvPr/>
        </p:nvPicPr>
        <p:blipFill>
          <a:blip r:embed="rId4"/>
          <a:stretch>
            <a:fillRect/>
          </a:stretch>
        </p:blipFill>
        <p:spPr>
          <a:xfrm>
            <a:off x="6094442" y="0"/>
            <a:ext cx="6094443" cy="3395766"/>
          </a:xfrm>
          <a:prstGeom prst="rect">
            <a:avLst/>
          </a:prstGeom>
        </p:spPr>
      </p:pic>
      <p:pic>
        <p:nvPicPr>
          <p:cNvPr id="6" name="Picture 5">
            <a:extLst>
              <a:ext uri="{FF2B5EF4-FFF2-40B4-BE49-F238E27FC236}">
                <a16:creationId xmlns:a16="http://schemas.microsoft.com/office/drawing/2014/main" id="{D21964FD-334D-4F26-A021-ECF54743F93D}"/>
              </a:ext>
            </a:extLst>
          </p:cNvPr>
          <p:cNvPicPr>
            <a:picLocks noChangeAspect="1"/>
          </p:cNvPicPr>
          <p:nvPr/>
        </p:nvPicPr>
        <p:blipFill>
          <a:blip r:embed="rId5"/>
          <a:stretch>
            <a:fillRect/>
          </a:stretch>
        </p:blipFill>
        <p:spPr>
          <a:xfrm>
            <a:off x="6091326" y="3378821"/>
            <a:ext cx="6100673" cy="3471241"/>
          </a:xfrm>
          <a:prstGeom prst="rect">
            <a:avLst/>
          </a:prstGeom>
        </p:spPr>
      </p:pic>
    </p:spTree>
    <p:extLst>
      <p:ext uri="{BB962C8B-B14F-4D97-AF65-F5344CB8AC3E}">
        <p14:creationId xmlns:p14="http://schemas.microsoft.com/office/powerpoint/2010/main" val="202744463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316BC9-7937-4417-B232-1B37F4796011}"/>
              </a:ext>
            </a:extLst>
          </p:cNvPr>
          <p:cNvSpPr>
            <a:spLocks noGrp="1"/>
          </p:cNvSpPr>
          <p:nvPr>
            <p:ph type="body" sz="quarter" idx="11"/>
          </p:nvPr>
        </p:nvSpPr>
        <p:spPr>
          <a:xfrm>
            <a:off x="5143596" y="1576137"/>
            <a:ext cx="6477000" cy="3276600"/>
          </a:xfrm>
        </p:spPr>
        <p:txBody>
          <a:bodyPr>
            <a:noAutofit/>
          </a:bodyPr>
          <a:lstStyle/>
          <a:p>
            <a:r>
              <a:rPr lang="en-US" altLang="en-US" sz="3200" dirty="0"/>
              <a:t>Have you considered the idea that being fully human is the essence of spirituality? </a:t>
            </a:r>
          </a:p>
          <a:p>
            <a:endParaRPr lang="en-US" altLang="en-US" sz="3200" dirty="0"/>
          </a:p>
          <a:p>
            <a:endParaRPr lang="en-US" altLang="en-US" sz="3200" dirty="0"/>
          </a:p>
          <a:p>
            <a:r>
              <a:rPr lang="en-US" altLang="en-US" sz="3200" dirty="0"/>
              <a:t>Go out and tend Mother Earth in some way </a:t>
            </a:r>
            <a:r>
              <a:rPr lang="en-US" altLang="en-US" sz="3200" dirty="0" err="1"/>
              <a:t>today.Feel</a:t>
            </a:r>
            <a:r>
              <a:rPr lang="en-US" altLang="en-US" sz="3200" dirty="0"/>
              <a:t> the sense of spirituality it gives you.</a:t>
            </a:r>
            <a:endParaRPr lang="en-US" sz="3200" dirty="0"/>
          </a:p>
        </p:txBody>
      </p:sp>
    </p:spTree>
    <p:extLst>
      <p:ext uri="{BB962C8B-B14F-4D97-AF65-F5344CB8AC3E}">
        <p14:creationId xmlns:p14="http://schemas.microsoft.com/office/powerpoint/2010/main" val="39924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EF61-2AD2-42BB-679C-1FB9732BCE2D}"/>
              </a:ext>
            </a:extLst>
          </p:cNvPr>
          <p:cNvSpPr>
            <a:spLocks noGrp="1"/>
          </p:cNvSpPr>
          <p:nvPr>
            <p:ph type="title"/>
          </p:nvPr>
        </p:nvSpPr>
        <p:spPr>
          <a:xfrm>
            <a:off x="697832" y="158353"/>
            <a:ext cx="10668000" cy="615553"/>
          </a:xfrm>
        </p:spPr>
        <p:txBody>
          <a:bodyPr/>
          <a:lstStyle/>
          <a:p>
            <a:r>
              <a:rPr lang="en-US" dirty="0"/>
              <a:t>Handprints Of Our Heart	</a:t>
            </a:r>
          </a:p>
        </p:txBody>
      </p:sp>
      <p:sp>
        <p:nvSpPr>
          <p:cNvPr id="3" name="Text Placeholder 2">
            <a:extLst>
              <a:ext uri="{FF2B5EF4-FFF2-40B4-BE49-F238E27FC236}">
                <a16:creationId xmlns:a16="http://schemas.microsoft.com/office/drawing/2014/main" id="{0C9535D6-26FD-DC78-43D1-F4E1C5A199A1}"/>
              </a:ext>
            </a:extLst>
          </p:cNvPr>
          <p:cNvSpPr>
            <a:spLocks noGrp="1"/>
          </p:cNvSpPr>
          <p:nvPr>
            <p:ph type="body" sz="quarter" idx="13"/>
          </p:nvPr>
        </p:nvSpPr>
        <p:spPr>
          <a:xfrm>
            <a:off x="762000" y="1231106"/>
            <a:ext cx="10668000" cy="685800"/>
          </a:xfrm>
        </p:spPr>
        <p:txBody>
          <a:bodyPr/>
          <a:lstStyle/>
          <a:p>
            <a:r>
              <a:rPr lang="en-US" sz="2000" b="1" dirty="0"/>
              <a:t>We are all called each in our own way</a:t>
            </a:r>
          </a:p>
          <a:p>
            <a:r>
              <a:rPr lang="en-US" sz="2000" b="1" dirty="0"/>
              <a:t>To do the work of creation</a:t>
            </a:r>
          </a:p>
          <a:p>
            <a:r>
              <a:rPr lang="en-US" sz="2000" b="1" dirty="0"/>
              <a:t>Knitting together the many strands of grace</a:t>
            </a:r>
          </a:p>
          <a:p>
            <a:r>
              <a:rPr lang="en-US" sz="2000" b="1" dirty="0"/>
              <a:t>That hold the universe together.</a:t>
            </a:r>
          </a:p>
          <a:p>
            <a:endParaRPr lang="en-US" sz="2000" b="1" dirty="0"/>
          </a:p>
          <a:p>
            <a:r>
              <a:rPr lang="en-US" sz="2000" b="1" dirty="0"/>
              <a:t>We each have a task to perform</a:t>
            </a:r>
          </a:p>
          <a:p>
            <a:r>
              <a:rPr lang="en-US" sz="2000" b="1" dirty="0"/>
              <a:t>Even if we are not always aware</a:t>
            </a:r>
          </a:p>
          <a:p>
            <a:r>
              <a:rPr lang="en-US" sz="2000" b="1" dirty="0"/>
              <a:t>Of its true purpose or intent.</a:t>
            </a:r>
          </a:p>
          <a:p>
            <a:r>
              <a:rPr lang="en-US" sz="2000" b="1" dirty="0"/>
              <a:t>We may not even know what good we have done</a:t>
            </a:r>
          </a:p>
          <a:p>
            <a:r>
              <a:rPr lang="en-US" sz="2000" b="1" dirty="0"/>
              <a:t>Until the great cycles of love turn round</a:t>
            </a:r>
          </a:p>
          <a:p>
            <a:r>
              <a:rPr lang="en-US" sz="2000" b="1" dirty="0"/>
              <a:t>And we discover the blessing we have been.</a:t>
            </a:r>
          </a:p>
          <a:p>
            <a:endParaRPr lang="en-US" sz="2000" b="1" dirty="0"/>
          </a:p>
          <a:p>
            <a:r>
              <a:rPr lang="en-US" sz="2000" b="1" dirty="0"/>
              <a:t>When the curtain parts, we suddenly feel</a:t>
            </a:r>
          </a:p>
          <a:p>
            <a:r>
              <a:rPr lang="en-US" sz="2000" b="1" dirty="0"/>
              <a:t>The cool air of heaven billowing about us</a:t>
            </a:r>
          </a:p>
          <a:p>
            <a:r>
              <a:rPr lang="en-US" sz="2000" b="1" dirty="0"/>
              <a:t>And for only an instant</a:t>
            </a:r>
          </a:p>
          <a:p>
            <a:r>
              <a:rPr lang="en-US" sz="2000" b="1" dirty="0"/>
              <a:t>We know that we have made a difference</a:t>
            </a:r>
          </a:p>
          <a:p>
            <a:r>
              <a:rPr lang="en-US" sz="2000" b="1" dirty="0"/>
              <a:t>We are called, called to be what no other can be</a:t>
            </a:r>
          </a:p>
          <a:p>
            <a:r>
              <a:rPr lang="en-US" sz="2000" b="1" dirty="0"/>
              <a:t>The handprint of our heart on the long walls of time. </a:t>
            </a:r>
          </a:p>
        </p:txBody>
      </p:sp>
      <p:sp>
        <p:nvSpPr>
          <p:cNvPr id="5" name="TextBox 4">
            <a:extLst>
              <a:ext uri="{FF2B5EF4-FFF2-40B4-BE49-F238E27FC236}">
                <a16:creationId xmlns:a16="http://schemas.microsoft.com/office/drawing/2014/main" id="{ABA6E242-A287-26A2-47FA-079AC9408BFD}"/>
              </a:ext>
            </a:extLst>
          </p:cNvPr>
          <p:cNvSpPr txBox="1"/>
          <p:nvPr/>
        </p:nvSpPr>
        <p:spPr>
          <a:xfrm>
            <a:off x="4034589" y="419963"/>
            <a:ext cx="6096000" cy="707886"/>
          </a:xfrm>
          <a:prstGeom prst="rect">
            <a:avLst/>
          </a:prstGeom>
          <a:noFill/>
        </p:spPr>
        <p:txBody>
          <a:bodyPr wrap="square">
            <a:spAutoFit/>
          </a:bodyPr>
          <a:lstStyle/>
          <a:p>
            <a:r>
              <a:rPr kumimoji="0" lang="en-US" sz="2000" b="1" i="0" u="none" strike="noStrike" kern="1200" cap="none" spc="-50" normalizeH="0" baseline="0" noProof="0" dirty="0">
                <a:ln w="3175">
                  <a:noFill/>
                </a:ln>
                <a:solidFill>
                  <a:srgbClr val="BB674B"/>
                </a:solidFill>
                <a:effectLst/>
                <a:uLnTx/>
                <a:uFillTx/>
                <a:latin typeface="Segoe UI"/>
                <a:ea typeface="+mn-ea"/>
                <a:cs typeface="Segoe UI" pitchFamily="34" charset="0"/>
              </a:rPr>
              <a:t>By Steven Charleston</a:t>
            </a:r>
            <a:r>
              <a:rPr kumimoji="0" lang="en-US" sz="4000" b="1" i="0" u="none" strike="noStrike" kern="1200" cap="none" spc="-50" normalizeH="0" baseline="0" noProof="0" dirty="0">
                <a:ln w="3175">
                  <a:noFill/>
                </a:ln>
                <a:solidFill>
                  <a:srgbClr val="BB674B"/>
                </a:solidFill>
                <a:effectLst/>
                <a:uLnTx/>
                <a:uFillTx/>
                <a:latin typeface="Segoe UI"/>
                <a:ea typeface="+mn-ea"/>
                <a:cs typeface="Segoe UI" pitchFamily="34" charset="0"/>
              </a:rPr>
              <a:t>	</a:t>
            </a:r>
            <a:endParaRPr lang="en-US" dirty="0"/>
          </a:p>
        </p:txBody>
      </p:sp>
    </p:spTree>
    <p:extLst>
      <p:ext uri="{BB962C8B-B14F-4D97-AF65-F5344CB8AC3E}">
        <p14:creationId xmlns:p14="http://schemas.microsoft.com/office/powerpoint/2010/main" val="305913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697580" y="2671327"/>
            <a:ext cx="9141397" cy="615553"/>
          </a:xfrm>
        </p:spPr>
        <p:txBody>
          <a:bodyPr/>
          <a:lstStyle/>
          <a:p>
            <a:pPr algn="ctr"/>
            <a:r>
              <a:rPr lang="en-US" dirty="0"/>
              <a:t>MY STORY</a:t>
            </a:r>
            <a:endParaRPr lang="en-US" sz="4000" b="1" dirty="0">
              <a:solidFill>
                <a:schemeClr val="tx1"/>
              </a:solidFill>
            </a:endParaRPr>
          </a:p>
        </p:txBody>
      </p:sp>
    </p:spTree>
    <p:extLst>
      <p:ext uri="{BB962C8B-B14F-4D97-AF65-F5344CB8AC3E}">
        <p14:creationId xmlns:p14="http://schemas.microsoft.com/office/powerpoint/2010/main" val="390315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baby&#10;&#10;Description automatically generated with low confidence">
            <a:extLst>
              <a:ext uri="{FF2B5EF4-FFF2-40B4-BE49-F238E27FC236}">
                <a16:creationId xmlns:a16="http://schemas.microsoft.com/office/drawing/2014/main" id="{63E95AED-78C2-4464-B0E9-EFB108DFDD8B}"/>
              </a:ext>
            </a:extLst>
          </p:cNvPr>
          <p:cNvPicPr>
            <a:picLocks noGrp="1" noChangeAspect="1"/>
          </p:cNvPicPr>
          <p:nvPr>
            <p:ph type="pic" sz="quarter" idx="14"/>
          </p:nvPr>
        </p:nvPicPr>
        <p:blipFill rotWithShape="1">
          <a:blip r:embed="rId2"/>
          <a:srcRect l="50413" r="1" b="14586"/>
          <a:stretch/>
        </p:blipFill>
        <p:spPr>
          <a:xfrm rot="21480000">
            <a:off x="6135478" y="916024"/>
            <a:ext cx="4917164" cy="4764396"/>
          </a:xfrm>
          <a:prstGeom prst="rect">
            <a:avLst/>
          </a:prstGeom>
          <a:noFill/>
        </p:spPr>
      </p:pic>
      <p:pic>
        <p:nvPicPr>
          <p:cNvPr id="6" name="Picture 5" descr="A person holding a dog&#10;&#10;Description automatically generated with medium confidence">
            <a:extLst>
              <a:ext uri="{FF2B5EF4-FFF2-40B4-BE49-F238E27FC236}">
                <a16:creationId xmlns:a16="http://schemas.microsoft.com/office/drawing/2014/main" id="{966765E0-365A-01F8-873A-00E05BB1F096}"/>
              </a:ext>
            </a:extLst>
          </p:cNvPr>
          <p:cNvPicPr>
            <a:picLocks noChangeAspect="1"/>
          </p:cNvPicPr>
          <p:nvPr/>
        </p:nvPicPr>
        <p:blipFill>
          <a:blip r:embed="rId3"/>
          <a:stretch>
            <a:fillRect/>
          </a:stretch>
        </p:blipFill>
        <p:spPr>
          <a:xfrm>
            <a:off x="998322" y="1001164"/>
            <a:ext cx="2107030" cy="2107030"/>
          </a:xfrm>
          <a:prstGeom prst="rect">
            <a:avLst/>
          </a:prstGeom>
        </p:spPr>
      </p:pic>
      <p:pic>
        <p:nvPicPr>
          <p:cNvPr id="8" name="Picture 7" descr="A picture containing wall, person, indoor&#10;&#10;Description automatically generated">
            <a:extLst>
              <a:ext uri="{FF2B5EF4-FFF2-40B4-BE49-F238E27FC236}">
                <a16:creationId xmlns:a16="http://schemas.microsoft.com/office/drawing/2014/main" id="{0059A821-1C43-9908-DEF7-57EDDBAE7B90}"/>
              </a:ext>
            </a:extLst>
          </p:cNvPr>
          <p:cNvPicPr>
            <a:picLocks noChangeAspect="1"/>
          </p:cNvPicPr>
          <p:nvPr/>
        </p:nvPicPr>
        <p:blipFill>
          <a:blip r:embed="rId4"/>
          <a:stretch>
            <a:fillRect/>
          </a:stretch>
        </p:blipFill>
        <p:spPr>
          <a:xfrm>
            <a:off x="3173757" y="879303"/>
            <a:ext cx="1235793" cy="1808478"/>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43593845-8FED-68C8-44D1-DB54ABE0C5B2}"/>
              </a:ext>
            </a:extLst>
          </p:cNvPr>
          <p:cNvPicPr>
            <a:picLocks noChangeAspect="1"/>
          </p:cNvPicPr>
          <p:nvPr/>
        </p:nvPicPr>
        <p:blipFill>
          <a:blip r:embed="rId5"/>
          <a:stretch>
            <a:fillRect/>
          </a:stretch>
        </p:blipFill>
        <p:spPr>
          <a:xfrm rot="712378">
            <a:off x="4318243" y="1250497"/>
            <a:ext cx="3274989" cy="2207834"/>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7BA0FC7F-0C1C-A346-3F21-95C74882E2AF}"/>
              </a:ext>
            </a:extLst>
          </p:cNvPr>
          <p:cNvPicPr>
            <a:picLocks noChangeAspect="1"/>
          </p:cNvPicPr>
          <p:nvPr/>
        </p:nvPicPr>
        <p:blipFill>
          <a:blip r:embed="rId6"/>
          <a:stretch>
            <a:fillRect/>
          </a:stretch>
        </p:blipFill>
        <p:spPr>
          <a:xfrm rot="21018189">
            <a:off x="1025214" y="3088834"/>
            <a:ext cx="3193251" cy="1867036"/>
          </a:xfrm>
          <a:prstGeom prst="rect">
            <a:avLst/>
          </a:prstGeom>
        </p:spPr>
      </p:pic>
      <p:pic>
        <p:nvPicPr>
          <p:cNvPr id="1026" name="Picture 2">
            <a:extLst>
              <a:ext uri="{FF2B5EF4-FFF2-40B4-BE49-F238E27FC236}">
                <a16:creationId xmlns:a16="http://schemas.microsoft.com/office/drawing/2014/main" id="{FEC4516D-D379-1564-C38A-EE28805957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31"/>
          <a:stretch/>
        </p:blipFill>
        <p:spPr bwMode="auto">
          <a:xfrm rot="21356167">
            <a:off x="4188337" y="3194610"/>
            <a:ext cx="2030054" cy="24303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person, indoor&#10;&#10;Description automatically generated">
            <a:extLst>
              <a:ext uri="{FF2B5EF4-FFF2-40B4-BE49-F238E27FC236}">
                <a16:creationId xmlns:a16="http://schemas.microsoft.com/office/drawing/2014/main" id="{51411C96-42CD-530E-6946-22316ED22274}"/>
              </a:ext>
            </a:extLst>
          </p:cNvPr>
          <p:cNvPicPr>
            <a:picLocks noChangeAspect="1"/>
          </p:cNvPicPr>
          <p:nvPr/>
        </p:nvPicPr>
        <p:blipFill>
          <a:blip r:embed="rId8"/>
          <a:stretch>
            <a:fillRect/>
          </a:stretch>
        </p:blipFill>
        <p:spPr>
          <a:xfrm>
            <a:off x="3173757" y="4442345"/>
            <a:ext cx="1772085" cy="1379964"/>
          </a:xfrm>
          <a:prstGeom prst="rect">
            <a:avLst/>
          </a:prstGeom>
        </p:spPr>
      </p:pic>
      <p:pic>
        <p:nvPicPr>
          <p:cNvPr id="20" name="Picture 19" descr="Two people posing for a photo&#10;&#10;Description automatically generated with medium confidence">
            <a:extLst>
              <a:ext uri="{FF2B5EF4-FFF2-40B4-BE49-F238E27FC236}">
                <a16:creationId xmlns:a16="http://schemas.microsoft.com/office/drawing/2014/main" id="{E55D005E-BB75-1783-42F0-397D2D9A4067}"/>
              </a:ext>
            </a:extLst>
          </p:cNvPr>
          <p:cNvPicPr>
            <a:picLocks noChangeAspect="1"/>
          </p:cNvPicPr>
          <p:nvPr/>
        </p:nvPicPr>
        <p:blipFill rotWithShape="1">
          <a:blip r:embed="rId9"/>
          <a:srcRect r="4720" b="28441"/>
          <a:stretch/>
        </p:blipFill>
        <p:spPr>
          <a:xfrm>
            <a:off x="1057718" y="4693095"/>
            <a:ext cx="2238800" cy="1338424"/>
          </a:xfrm>
          <a:prstGeom prst="rect">
            <a:avLst/>
          </a:prstGeom>
        </p:spPr>
      </p:pic>
    </p:spTree>
    <p:extLst>
      <p:ext uri="{BB962C8B-B14F-4D97-AF65-F5344CB8AC3E}">
        <p14:creationId xmlns:p14="http://schemas.microsoft.com/office/powerpoint/2010/main" val="158804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barn(inVertical)">
                                      <p:cBhvr>
                                        <p:cTn id="4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baby&#10;&#10;Description automatically generated with low confidence">
            <a:extLst>
              <a:ext uri="{FF2B5EF4-FFF2-40B4-BE49-F238E27FC236}">
                <a16:creationId xmlns:a16="http://schemas.microsoft.com/office/drawing/2014/main" id="{63E95AED-78C2-4464-B0E9-EFB108DFDD8B}"/>
              </a:ext>
            </a:extLst>
          </p:cNvPr>
          <p:cNvPicPr>
            <a:picLocks noGrp="1" noChangeAspect="1"/>
          </p:cNvPicPr>
          <p:nvPr>
            <p:ph type="pic" sz="quarter" idx="14"/>
          </p:nvPr>
        </p:nvPicPr>
        <p:blipFill rotWithShape="1">
          <a:blip r:embed="rId2"/>
          <a:srcRect l="50413" r="1" b="14586"/>
          <a:stretch/>
        </p:blipFill>
        <p:spPr>
          <a:xfrm rot="21480000">
            <a:off x="6135478" y="916024"/>
            <a:ext cx="4917164" cy="4764396"/>
          </a:xfrm>
          <a:prstGeom prst="rect">
            <a:avLst/>
          </a:prstGeom>
          <a:noFill/>
        </p:spPr>
      </p:pic>
      <p:pic>
        <p:nvPicPr>
          <p:cNvPr id="6" name="Picture 5" descr="A person holding a dog&#10;&#10;Description automatically generated with medium confidence">
            <a:extLst>
              <a:ext uri="{FF2B5EF4-FFF2-40B4-BE49-F238E27FC236}">
                <a16:creationId xmlns:a16="http://schemas.microsoft.com/office/drawing/2014/main" id="{966765E0-365A-01F8-873A-00E05BB1F096}"/>
              </a:ext>
            </a:extLst>
          </p:cNvPr>
          <p:cNvPicPr>
            <a:picLocks noChangeAspect="1"/>
          </p:cNvPicPr>
          <p:nvPr/>
        </p:nvPicPr>
        <p:blipFill>
          <a:blip r:embed="rId3"/>
          <a:stretch>
            <a:fillRect/>
          </a:stretch>
        </p:blipFill>
        <p:spPr>
          <a:xfrm>
            <a:off x="998322" y="1001164"/>
            <a:ext cx="2107030" cy="2107030"/>
          </a:xfrm>
          <a:prstGeom prst="rect">
            <a:avLst/>
          </a:prstGeom>
        </p:spPr>
      </p:pic>
      <p:pic>
        <p:nvPicPr>
          <p:cNvPr id="8" name="Picture 7" descr="A picture containing wall, person, indoor&#10;&#10;Description automatically generated">
            <a:extLst>
              <a:ext uri="{FF2B5EF4-FFF2-40B4-BE49-F238E27FC236}">
                <a16:creationId xmlns:a16="http://schemas.microsoft.com/office/drawing/2014/main" id="{0059A821-1C43-9908-DEF7-57EDDBAE7B90}"/>
              </a:ext>
            </a:extLst>
          </p:cNvPr>
          <p:cNvPicPr>
            <a:picLocks noChangeAspect="1"/>
          </p:cNvPicPr>
          <p:nvPr/>
        </p:nvPicPr>
        <p:blipFill>
          <a:blip r:embed="rId4"/>
          <a:stretch>
            <a:fillRect/>
          </a:stretch>
        </p:blipFill>
        <p:spPr>
          <a:xfrm>
            <a:off x="3173757" y="879303"/>
            <a:ext cx="1235793" cy="1808478"/>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43593845-8FED-68C8-44D1-DB54ABE0C5B2}"/>
              </a:ext>
            </a:extLst>
          </p:cNvPr>
          <p:cNvPicPr>
            <a:picLocks noChangeAspect="1"/>
          </p:cNvPicPr>
          <p:nvPr/>
        </p:nvPicPr>
        <p:blipFill>
          <a:blip r:embed="rId5"/>
          <a:stretch>
            <a:fillRect/>
          </a:stretch>
        </p:blipFill>
        <p:spPr>
          <a:xfrm rot="712378">
            <a:off x="4318243" y="1250497"/>
            <a:ext cx="3274989" cy="2207834"/>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7BA0FC7F-0C1C-A346-3F21-95C74882E2AF}"/>
              </a:ext>
            </a:extLst>
          </p:cNvPr>
          <p:cNvPicPr>
            <a:picLocks noChangeAspect="1"/>
          </p:cNvPicPr>
          <p:nvPr/>
        </p:nvPicPr>
        <p:blipFill>
          <a:blip r:embed="rId6"/>
          <a:stretch>
            <a:fillRect/>
          </a:stretch>
        </p:blipFill>
        <p:spPr>
          <a:xfrm rot="21018189">
            <a:off x="1025214" y="3088834"/>
            <a:ext cx="3193251" cy="1867036"/>
          </a:xfrm>
          <a:prstGeom prst="rect">
            <a:avLst/>
          </a:prstGeom>
        </p:spPr>
      </p:pic>
      <p:pic>
        <p:nvPicPr>
          <p:cNvPr id="1026" name="Picture 2">
            <a:extLst>
              <a:ext uri="{FF2B5EF4-FFF2-40B4-BE49-F238E27FC236}">
                <a16:creationId xmlns:a16="http://schemas.microsoft.com/office/drawing/2014/main" id="{FEC4516D-D379-1564-C38A-EE28805957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31"/>
          <a:stretch/>
        </p:blipFill>
        <p:spPr bwMode="auto">
          <a:xfrm rot="21356167">
            <a:off x="4188337" y="3194610"/>
            <a:ext cx="2030054" cy="24303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person, indoor&#10;&#10;Description automatically generated">
            <a:extLst>
              <a:ext uri="{FF2B5EF4-FFF2-40B4-BE49-F238E27FC236}">
                <a16:creationId xmlns:a16="http://schemas.microsoft.com/office/drawing/2014/main" id="{51411C96-42CD-530E-6946-22316ED22274}"/>
              </a:ext>
            </a:extLst>
          </p:cNvPr>
          <p:cNvPicPr>
            <a:picLocks noChangeAspect="1"/>
          </p:cNvPicPr>
          <p:nvPr/>
        </p:nvPicPr>
        <p:blipFill>
          <a:blip r:embed="rId8"/>
          <a:stretch>
            <a:fillRect/>
          </a:stretch>
        </p:blipFill>
        <p:spPr>
          <a:xfrm>
            <a:off x="3173757" y="4442345"/>
            <a:ext cx="1772085" cy="1379964"/>
          </a:xfrm>
          <a:prstGeom prst="rect">
            <a:avLst/>
          </a:prstGeom>
        </p:spPr>
      </p:pic>
      <p:pic>
        <p:nvPicPr>
          <p:cNvPr id="20" name="Picture 19" descr="Two people posing for a photo&#10;&#10;Description automatically generated with medium confidence">
            <a:extLst>
              <a:ext uri="{FF2B5EF4-FFF2-40B4-BE49-F238E27FC236}">
                <a16:creationId xmlns:a16="http://schemas.microsoft.com/office/drawing/2014/main" id="{E55D005E-BB75-1783-42F0-397D2D9A4067}"/>
              </a:ext>
            </a:extLst>
          </p:cNvPr>
          <p:cNvPicPr>
            <a:picLocks noChangeAspect="1"/>
          </p:cNvPicPr>
          <p:nvPr/>
        </p:nvPicPr>
        <p:blipFill rotWithShape="1">
          <a:blip r:embed="rId9"/>
          <a:srcRect r="4720" b="28441"/>
          <a:stretch/>
        </p:blipFill>
        <p:spPr>
          <a:xfrm>
            <a:off x="1057718" y="4693095"/>
            <a:ext cx="2238800" cy="1338424"/>
          </a:xfrm>
          <a:prstGeom prst="rect">
            <a:avLst/>
          </a:prstGeom>
        </p:spPr>
      </p:pic>
      <p:pic>
        <p:nvPicPr>
          <p:cNvPr id="2" name="Picture 1">
            <a:extLst>
              <a:ext uri="{FF2B5EF4-FFF2-40B4-BE49-F238E27FC236}">
                <a16:creationId xmlns:a16="http://schemas.microsoft.com/office/drawing/2014/main" id="{A87D6FAC-D941-9B1B-F912-65DF37234808}"/>
              </a:ext>
            </a:extLst>
          </p:cNvPr>
          <p:cNvPicPr>
            <a:picLocks noChangeAspect="1"/>
          </p:cNvPicPr>
          <p:nvPr/>
        </p:nvPicPr>
        <p:blipFill rotWithShape="1">
          <a:blip r:embed="rId10"/>
          <a:srcRect t="11063" b="7119"/>
          <a:stretch/>
        </p:blipFill>
        <p:spPr>
          <a:xfrm>
            <a:off x="20" y="10"/>
            <a:ext cx="12191980" cy="6857990"/>
          </a:xfrm>
          <a:prstGeom prst="rect">
            <a:avLst/>
          </a:prstGeom>
          <a:noFill/>
        </p:spPr>
      </p:pic>
    </p:spTree>
    <p:extLst>
      <p:ext uri="{BB962C8B-B14F-4D97-AF65-F5344CB8AC3E}">
        <p14:creationId xmlns:p14="http://schemas.microsoft.com/office/powerpoint/2010/main" val="26508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barn(inVertical)">
                                      <p:cBhvr>
                                        <p:cTn id="4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field&#10;&#10;Description automatically generated">
            <a:extLst>
              <a:ext uri="{FF2B5EF4-FFF2-40B4-BE49-F238E27FC236}">
                <a16:creationId xmlns:a16="http://schemas.microsoft.com/office/drawing/2014/main" id="{7CEA9294-6D20-335C-2A60-C3968440BC6B}"/>
              </a:ext>
            </a:extLst>
          </p:cNvPr>
          <p:cNvPicPr>
            <a:picLocks noChangeAspect="1"/>
          </p:cNvPicPr>
          <p:nvPr/>
        </p:nvPicPr>
        <p:blipFill rotWithShape="1">
          <a:blip r:embed="rId2"/>
          <a:srcRect r="739" b="9764"/>
          <a:stretch/>
        </p:blipFill>
        <p:spPr>
          <a:xfrm>
            <a:off x="0" y="0"/>
            <a:ext cx="12192000" cy="6142182"/>
          </a:xfrm>
          <a:prstGeom prst="rect">
            <a:avLst/>
          </a:prstGeom>
        </p:spPr>
      </p:pic>
    </p:spTree>
    <p:extLst>
      <p:ext uri="{BB962C8B-B14F-4D97-AF65-F5344CB8AC3E}">
        <p14:creationId xmlns:p14="http://schemas.microsoft.com/office/powerpoint/2010/main" val="621322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B9F19-E1E1-41CD-958C-0D692C848E30}"/>
              </a:ext>
            </a:extLst>
          </p:cNvPr>
          <p:cNvSpPr>
            <a:spLocks noGrp="1"/>
          </p:cNvSpPr>
          <p:nvPr>
            <p:ph type="body" sz="quarter" idx="11"/>
          </p:nvPr>
        </p:nvSpPr>
        <p:spPr>
          <a:xfrm>
            <a:off x="6096000" y="2025539"/>
            <a:ext cx="6096000" cy="2806922"/>
          </a:xfrm>
        </p:spPr>
        <p:txBody>
          <a:bodyPr/>
          <a:lstStyle/>
          <a:p>
            <a:r>
              <a:rPr lang="en-US" sz="2800" i="1" dirty="0">
                <a:solidFill>
                  <a:schemeClr val="tx1"/>
                </a:solidFill>
                <a:latin typeface="+mn-lt"/>
              </a:rPr>
              <a:t>Lakol Wicho’an kin</a:t>
            </a:r>
            <a:r>
              <a:rPr lang="en-US" sz="2800" dirty="0">
                <a:solidFill>
                  <a:schemeClr val="tx1"/>
                </a:solidFill>
                <a:latin typeface="+mn-lt"/>
              </a:rPr>
              <a:t>, carries a belief that when words are spoken, that speaker’s soul and spirit are attached to those words.  When a Lakota elder speaks, their words are taken very seriously as the person(s) are listening carefully.  </a:t>
            </a:r>
          </a:p>
        </p:txBody>
      </p:sp>
      <p:sp>
        <p:nvSpPr>
          <p:cNvPr id="6" name="Slide Number Placeholder 5">
            <a:extLst>
              <a:ext uri="{FF2B5EF4-FFF2-40B4-BE49-F238E27FC236}">
                <a16:creationId xmlns:a16="http://schemas.microsoft.com/office/drawing/2014/main" id="{D9E55656-81AC-4CA9-816A-04F85F02FA3C}"/>
              </a:ext>
            </a:extLst>
          </p:cNvPr>
          <p:cNvSpPr>
            <a:spLocks noGrp="1"/>
          </p:cNvSpPr>
          <p:nvPr>
            <p:ph type="sldNum" sz="quarter" idx="4"/>
          </p:nvPr>
        </p:nvSpPr>
        <p:spPr/>
        <p:txBody>
          <a:bodyPr/>
          <a:lstStyle/>
          <a:p>
            <a:fld id="{4997E989-D798-4C62-8E93-3D2D613C2488}" type="slidenum">
              <a:rPr lang="en-US" smtClean="0"/>
              <a:pPr/>
              <a:t>7</a:t>
            </a:fld>
            <a:endParaRPr lang="en-US"/>
          </a:p>
        </p:txBody>
      </p:sp>
      <p:pic>
        <p:nvPicPr>
          <p:cNvPr id="11270" name="Picture 6" descr="Related image">
            <a:extLst>
              <a:ext uri="{FF2B5EF4-FFF2-40B4-BE49-F238E27FC236}">
                <a16:creationId xmlns:a16="http://schemas.microsoft.com/office/drawing/2014/main" id="{3A3755B8-619A-4680-97EB-8EA849B9FC50}"/>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51208"/>
          <a:stretch/>
        </p:blipFill>
        <p:spPr bwMode="auto">
          <a:xfrm>
            <a:off x="0" y="-7938"/>
            <a:ext cx="5720576"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D5881AE-EC58-44E5-B615-FFADBF9154DC}"/>
              </a:ext>
            </a:extLst>
          </p:cNvPr>
          <p:cNvSpPr/>
          <p:nvPr/>
        </p:nvSpPr>
        <p:spPr>
          <a:xfrm>
            <a:off x="-375424" y="6449952"/>
            <a:ext cx="6096000" cy="400110"/>
          </a:xfrm>
          <a:prstGeom prst="rect">
            <a:avLst/>
          </a:prstGeom>
        </p:spPr>
        <p:txBody>
          <a:bodyPr>
            <a:spAutoFit/>
          </a:bodyPr>
          <a:lstStyle/>
          <a:p>
            <a:pPr indent="457200" algn="r">
              <a:spcAft>
                <a:spcPts val="1200"/>
              </a:spcAft>
            </a:pPr>
            <a:r>
              <a:rPr lang="en-US" sz="1000" dirty="0">
                <a:solidFill>
                  <a:schemeClr val="bg1"/>
                </a:solidFill>
              </a:rPr>
              <a:t>Black Elk as a Catholic teacher and as a Lakota leader. (Left photo: Marquette University Archives, Bureau of Catholic Indian Mission Records, ID 00559</a:t>
            </a:r>
            <a:endParaRPr lang="en-US" sz="10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172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423704" y="238819"/>
            <a:ext cx="5046655" cy="1231106"/>
          </a:xfrm>
        </p:spPr>
        <p:txBody>
          <a:bodyPr/>
          <a:lstStyle/>
          <a:p>
            <a:pPr algn="ctr"/>
            <a:r>
              <a:rPr lang="en-US" dirty="0">
                <a:solidFill>
                  <a:schemeClr val="accent2"/>
                </a:solidFill>
              </a:rPr>
              <a:t>GENERATIONAL TRAUMA</a:t>
            </a:r>
          </a:p>
        </p:txBody>
      </p:sp>
      <p:graphicFrame>
        <p:nvGraphicFramePr>
          <p:cNvPr id="7" name="Group 85">
            <a:extLst>
              <a:ext uri="{FF2B5EF4-FFF2-40B4-BE49-F238E27FC236}">
                <a16:creationId xmlns:a16="http://schemas.microsoft.com/office/drawing/2014/main" id="{AD3D3348-39B0-440D-88BE-1A8FA9891931}"/>
              </a:ext>
            </a:extLst>
          </p:cNvPr>
          <p:cNvGraphicFramePr>
            <a:graphicFrameLocks/>
          </p:cNvGraphicFramePr>
          <p:nvPr>
            <p:extLst>
              <p:ext uri="{D42A27DB-BD31-4B8C-83A1-F6EECF244321}">
                <p14:modId xmlns:p14="http://schemas.microsoft.com/office/powerpoint/2010/main" val="1877527446"/>
              </p:ext>
            </p:extLst>
          </p:nvPr>
        </p:nvGraphicFramePr>
        <p:xfrm>
          <a:off x="1041181" y="1622923"/>
          <a:ext cx="11848650" cy="1066800"/>
        </p:xfrm>
        <a:graphic>
          <a:graphicData uri="http://schemas.openxmlformats.org/drawingml/2006/table">
            <a:tbl>
              <a:tblPr firstRow="1"/>
              <a:tblGrid>
                <a:gridCol w="3455885">
                  <a:extLst>
                    <a:ext uri="{9D8B030D-6E8A-4147-A177-3AD203B41FA5}">
                      <a16:colId xmlns:a16="http://schemas.microsoft.com/office/drawing/2014/main" val="20000"/>
                    </a:ext>
                  </a:extLst>
                </a:gridCol>
                <a:gridCol w="4936880">
                  <a:extLst>
                    <a:ext uri="{9D8B030D-6E8A-4147-A177-3AD203B41FA5}">
                      <a16:colId xmlns:a16="http://schemas.microsoft.com/office/drawing/2014/main" val="20001"/>
                    </a:ext>
                  </a:extLst>
                </a:gridCol>
                <a:gridCol w="3455885">
                  <a:extLst>
                    <a:ext uri="{9D8B030D-6E8A-4147-A177-3AD203B41FA5}">
                      <a16:colId xmlns:a16="http://schemas.microsoft.com/office/drawing/2014/main" val="20002"/>
                    </a:ext>
                  </a:extLst>
                </a:gridCol>
              </a:tblGrid>
              <a:tr h="54864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800" b="1" i="0" u="none" strike="noStrike" cap="none" normalizeH="0" baseline="0" dirty="0">
                          <a:ln>
                            <a:noFill/>
                          </a:ln>
                          <a:solidFill>
                            <a:schemeClr val="accent2"/>
                          </a:solidFill>
                          <a:effectLst/>
                          <a:latin typeface="+mn-lt"/>
                        </a:rPr>
                        <a:t>Acknowledgement</a:t>
                      </a: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2800" b="1" i="0" u="none" strike="noStrike" cap="none" normalizeH="0" baseline="0" dirty="0">
                        <a:ln>
                          <a:noFill/>
                        </a:ln>
                        <a:solidFill>
                          <a:schemeClr val="accent2"/>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2800" b="1" i="0" u="none" strike="noStrike" cap="none" normalizeH="0" baseline="0" dirty="0">
                        <a:ln>
                          <a:noFill/>
                        </a:ln>
                        <a:solidFill>
                          <a:schemeClr val="accent2"/>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4603">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2800" b="0" i="0" u="none" strike="noStrike" cap="none" normalizeH="0" baseline="0" dirty="0">
                        <a:ln>
                          <a:noFill/>
                        </a:ln>
                        <a:solidFill>
                          <a:schemeClr val="accent6">
                            <a:lumMod val="50000"/>
                          </a:schemeClr>
                        </a:solidFill>
                        <a:effectLst/>
                        <a:latin typeface="+mn-lt"/>
                      </a:endParaRP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2800" b="0" i="0" u="none" strike="noStrike" cap="none" normalizeH="0" baseline="0" dirty="0">
                        <a:ln>
                          <a:noFill/>
                        </a:ln>
                        <a:solidFill>
                          <a:schemeClr val="accent6">
                            <a:lumMod val="50000"/>
                          </a:schemeClr>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800" b="0" i="0" u="none" strike="noStrike" cap="none" normalizeH="0" baseline="0" dirty="0">
                          <a:ln>
                            <a:noFill/>
                          </a:ln>
                          <a:solidFill>
                            <a:schemeClr val="accent6">
                              <a:lumMod val="50000"/>
                            </a:schemeClr>
                          </a:solidFill>
                          <a:effectLst/>
                          <a:latin typeface="+mn-lt"/>
                        </a:rPr>
                        <a:t> </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C6FE8FA6-C225-D77B-AE51-F04352C8C927}"/>
              </a:ext>
            </a:extLst>
          </p:cNvPr>
          <p:cNvSpPr txBox="1"/>
          <p:nvPr/>
        </p:nvSpPr>
        <p:spPr>
          <a:xfrm>
            <a:off x="-496941" y="2725217"/>
            <a:ext cx="5535621" cy="523220"/>
          </a:xfrm>
          <a:prstGeom prst="rect">
            <a:avLst/>
          </a:prstGeom>
          <a:noFill/>
        </p:spPr>
        <p:txBody>
          <a:bodyPr wrap="square">
            <a:spAutoFit/>
          </a:bodyPr>
          <a:lstStyle/>
          <a:p>
            <a:pPr lvl="0" algn="ctr">
              <a:spcBef>
                <a:spcPct val="20000"/>
              </a:spcBef>
              <a:buClr>
                <a:srgbClr val="FFFFFF"/>
              </a:buClr>
              <a:defRPr/>
            </a:pPr>
            <a:r>
              <a:rPr lang="en-US" sz="2800" b="1" dirty="0">
                <a:solidFill>
                  <a:srgbClr val="BB674B"/>
                </a:solidFill>
                <a:latin typeface="Segoe UI"/>
              </a:rPr>
              <a:t>           Collective Journey</a:t>
            </a:r>
            <a:endParaRPr kumimoji="0" lang="en-US" sz="2800" b="1" i="0" u="none" strike="noStrike" kern="1200" cap="none" spc="0" normalizeH="0" baseline="0" noProof="0" dirty="0">
              <a:ln>
                <a:noFill/>
              </a:ln>
              <a:solidFill>
                <a:srgbClr val="BB674B"/>
              </a:solidFill>
              <a:effectLst/>
              <a:uLnTx/>
              <a:uFillTx/>
              <a:latin typeface="Segoe UI"/>
              <a:ea typeface="+mn-ea"/>
              <a:cs typeface="+mn-cs"/>
            </a:endParaRPr>
          </a:p>
        </p:txBody>
      </p:sp>
      <p:sp>
        <p:nvSpPr>
          <p:cNvPr id="6" name="TextBox 5">
            <a:extLst>
              <a:ext uri="{FF2B5EF4-FFF2-40B4-BE49-F238E27FC236}">
                <a16:creationId xmlns:a16="http://schemas.microsoft.com/office/drawing/2014/main" id="{B508DFE3-BCB0-525B-70F6-0D1AAFB8B75C}"/>
              </a:ext>
            </a:extLst>
          </p:cNvPr>
          <p:cNvSpPr txBox="1"/>
          <p:nvPr/>
        </p:nvSpPr>
        <p:spPr>
          <a:xfrm>
            <a:off x="626750" y="4149299"/>
            <a:ext cx="4952955" cy="1569660"/>
          </a:xfrm>
          <a:prstGeom prst="rect">
            <a:avLst/>
          </a:prstGeom>
          <a:noFill/>
        </p:spPr>
        <p:txBody>
          <a:bodyPr wrap="square">
            <a:spAutoFit/>
          </a:bodyPr>
          <a:lstStyle/>
          <a:p>
            <a:r>
              <a:rPr lang="en-US" sz="2400" dirty="0">
                <a:solidFill>
                  <a:schemeClr val="bg1"/>
                </a:solidFill>
              </a:rPr>
              <a:t>It's about seeing the invisible threads that connect the trauma of ancestors to the challenges faced by their descendants today.</a:t>
            </a:r>
          </a:p>
        </p:txBody>
      </p:sp>
      <p:pic>
        <p:nvPicPr>
          <p:cNvPr id="11" name="Picture 10" descr="A picture containing text, several&#10;&#10;Description automatically generated">
            <a:extLst>
              <a:ext uri="{FF2B5EF4-FFF2-40B4-BE49-F238E27FC236}">
                <a16:creationId xmlns:a16="http://schemas.microsoft.com/office/drawing/2014/main" id="{D4F5B1F7-6CF9-E47A-1A9C-7A6E3DE3DD0C}"/>
              </a:ext>
            </a:extLst>
          </p:cNvPr>
          <p:cNvPicPr>
            <a:picLocks noChangeAspect="1"/>
          </p:cNvPicPr>
          <p:nvPr/>
        </p:nvPicPr>
        <p:blipFill>
          <a:blip r:embed="rId3"/>
          <a:stretch>
            <a:fillRect/>
          </a:stretch>
        </p:blipFill>
        <p:spPr>
          <a:xfrm>
            <a:off x="5579705" y="1"/>
            <a:ext cx="6612295" cy="6168188"/>
          </a:xfrm>
          <a:prstGeom prst="rect">
            <a:avLst/>
          </a:prstGeom>
        </p:spPr>
      </p:pic>
    </p:spTree>
    <p:extLst>
      <p:ext uri="{BB962C8B-B14F-4D97-AF65-F5344CB8AC3E}">
        <p14:creationId xmlns:p14="http://schemas.microsoft.com/office/powerpoint/2010/main" val="29576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ourage. Compassion. Commitment. - Mixed Media Collage">
            <a:extLst>
              <a:ext uri="{FF2B5EF4-FFF2-40B4-BE49-F238E27FC236}">
                <a16:creationId xmlns:a16="http://schemas.microsoft.com/office/drawing/2014/main" id="{FDA738C9-BFCF-64ED-3891-F12A16F6D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87" b="1493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83540"/>
      </p:ext>
    </p:extLst>
  </p:cSld>
  <p:clrMapOvr>
    <a:masterClrMapping/>
  </p:clrMapOvr>
</p:sld>
</file>

<file path=ppt/theme/theme1.xml><?xml version="1.0" encoding="utf-8"?>
<a:theme xmlns:a="http://schemas.openxmlformats.org/drawingml/2006/main" name="Office Theme">
  <a:themeElements>
    <a:clrScheme name="Custom 58">
      <a:dk1>
        <a:srgbClr val="000000"/>
      </a:dk1>
      <a:lt1>
        <a:srgbClr val="FFFFFF"/>
      </a:lt1>
      <a:dk2>
        <a:srgbClr val="000000"/>
      </a:dk2>
      <a:lt2>
        <a:srgbClr val="E6E6E6"/>
      </a:lt2>
      <a:accent1>
        <a:srgbClr val="F0E6DC"/>
      </a:accent1>
      <a:accent2>
        <a:srgbClr val="BB674B"/>
      </a:accent2>
      <a:accent3>
        <a:srgbClr val="516673"/>
      </a:accent3>
      <a:accent4>
        <a:srgbClr val="CE9061"/>
      </a:accent4>
      <a:accent5>
        <a:srgbClr val="B6B9AE"/>
      </a:accent5>
      <a:accent6>
        <a:srgbClr val="AC7528"/>
      </a:accent6>
      <a:hlink>
        <a:srgbClr val="DDAE6D"/>
      </a:hlink>
      <a:folHlink>
        <a:srgbClr val="C8882E"/>
      </a:folHlink>
    </a:clrScheme>
    <a:fontScheme name="Custom 4">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ive American Heritage_TM10238373_WAC_LW_v4" id="{CD8DBC1F-6103-47D5-9C71-DE12184EFD6C}" vid="{2507BD49-7026-4E8F-85EA-549F820D09D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48AAC1-C4CE-4FF3-AA8D-E74D22748061}">
  <ds:schemaRefs>
    <ds:schemaRef ds:uri="http://schemas.microsoft.com/sharepoint/v3/contenttype/forms"/>
  </ds:schemaRefs>
</ds:datastoreItem>
</file>

<file path=customXml/itemProps2.xml><?xml version="1.0" encoding="utf-8"?>
<ds:datastoreItem xmlns:ds="http://schemas.openxmlformats.org/officeDocument/2006/customXml" ds:itemID="{F87694BC-F79F-405B-BC53-DDA5DE16E74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372964D-908E-485C-B8D2-CB277C005C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Native American Heritage Month presentation</Template>
  <TotalTime>3750</TotalTime>
  <Words>1171</Words>
  <Application>Microsoft Office PowerPoint</Application>
  <PresentationFormat>Widescreen</PresentationFormat>
  <Paragraphs>64</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Diatype</vt:lpstr>
      <vt:lpstr>a Agreement Signature</vt:lpstr>
      <vt:lpstr>Arial</vt:lpstr>
      <vt:lpstr>Segoe UI</vt:lpstr>
      <vt:lpstr>Segoe UI Semibold</vt:lpstr>
      <vt:lpstr>Times New Roman</vt:lpstr>
      <vt:lpstr>Office Theme</vt:lpstr>
      <vt:lpstr>From Trauma to Triumph: Cultivating Hope and Resilience</vt:lpstr>
      <vt:lpstr>Handprints Of Our Heart </vt:lpstr>
      <vt:lpstr>MY STORY</vt:lpstr>
      <vt:lpstr>PowerPoint Presentation</vt:lpstr>
      <vt:lpstr>PowerPoint Presentation</vt:lpstr>
      <vt:lpstr>PowerPoint Presentation</vt:lpstr>
      <vt:lpstr>PowerPoint Presentation</vt:lpstr>
      <vt:lpstr>GENERATIONAL TRAUMA</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Embodied Methodology</dc:title>
  <dc:subject/>
  <dc:creator>Kelly Sherman-Conroy</dc:creator>
  <cp:keywords/>
  <dc:description/>
  <cp:lastModifiedBy>Kelly Sherman-Conroy</cp:lastModifiedBy>
  <cp:revision>6</cp:revision>
  <dcterms:created xsi:type="dcterms:W3CDTF">2022-09-07T10:59:26Z</dcterms:created>
  <dcterms:modified xsi:type="dcterms:W3CDTF">2024-04-04T23:39:54Z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